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8"/>
  </p:notesMasterIdLst>
  <p:handoutMasterIdLst>
    <p:handoutMasterId r:id="rId39"/>
  </p:handoutMasterIdLst>
  <p:sldIdLst>
    <p:sldId id="258" r:id="rId3"/>
    <p:sldId id="341" r:id="rId4"/>
    <p:sldId id="297" r:id="rId5"/>
    <p:sldId id="296" r:id="rId6"/>
    <p:sldId id="314" r:id="rId7"/>
    <p:sldId id="326" r:id="rId8"/>
    <p:sldId id="294" r:id="rId9"/>
    <p:sldId id="271" r:id="rId10"/>
    <p:sldId id="272" r:id="rId11"/>
    <p:sldId id="306" r:id="rId12"/>
    <p:sldId id="305" r:id="rId13"/>
    <p:sldId id="337" r:id="rId14"/>
    <p:sldId id="303" r:id="rId15"/>
    <p:sldId id="334" r:id="rId16"/>
    <p:sldId id="340" r:id="rId17"/>
    <p:sldId id="339" r:id="rId18"/>
    <p:sldId id="318" r:id="rId19"/>
    <p:sldId id="319" r:id="rId20"/>
    <p:sldId id="320" r:id="rId21"/>
    <p:sldId id="333" r:id="rId22"/>
    <p:sldId id="299" r:id="rId23"/>
    <p:sldId id="274" r:id="rId24"/>
    <p:sldId id="300" r:id="rId25"/>
    <p:sldId id="327" r:id="rId26"/>
    <p:sldId id="328" r:id="rId27"/>
    <p:sldId id="329" r:id="rId28"/>
    <p:sldId id="330" r:id="rId29"/>
    <p:sldId id="298" r:id="rId30"/>
    <p:sldId id="336" r:id="rId31"/>
    <p:sldId id="308" r:id="rId32"/>
    <p:sldId id="338" r:id="rId33"/>
    <p:sldId id="323" r:id="rId34"/>
    <p:sldId id="335" r:id="rId35"/>
    <p:sldId id="278" r:id="rId36"/>
    <p:sldId id="293" r:id="rId37"/>
  </p:sldIdLst>
  <p:sldSz cx="12192000" cy="6858000"/>
  <p:notesSz cx="6669088"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2" autoAdjust="0"/>
    <p:restoredTop sz="94660"/>
  </p:normalViewPr>
  <p:slideViewPr>
    <p:cSldViewPr snapToGrid="0">
      <p:cViewPr varScale="1">
        <p:scale>
          <a:sx n="75" d="100"/>
          <a:sy n="75" d="100"/>
        </p:scale>
        <p:origin x="-854" y="-72"/>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A1CF7AD3-E3E2-42E1-A1B4-D13734A051EC}" type="datetimeFigureOut">
              <a:rPr lang="nb-NO" smtClean="0"/>
              <a:pPr/>
              <a:t>02.02.2017</a:t>
            </a:fld>
            <a:endParaRPr lang="nb-NO"/>
          </a:p>
        </p:txBody>
      </p:sp>
      <p:sp>
        <p:nvSpPr>
          <p:cNvPr id="4" name="Plassholder for bunntekst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BDCD0D7B-CC89-4EF0-A307-1054F912D746}" type="slidenum">
              <a:rPr lang="nb-NO" smtClean="0"/>
              <a:pPr/>
              <a:t>‹#›</a:t>
            </a:fld>
            <a:endParaRPr lang="nb-NO"/>
          </a:p>
        </p:txBody>
      </p:sp>
    </p:spTree>
    <p:extLst>
      <p:ext uri="{BB962C8B-B14F-4D97-AF65-F5344CB8AC3E}">
        <p14:creationId xmlns="" xmlns:p14="http://schemas.microsoft.com/office/powerpoint/2010/main" val="41196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3875CBE-4661-4160-990B-834A8C6F2B86}" type="datetimeFigureOut">
              <a:rPr lang="nb-NO" smtClean="0"/>
              <a:pPr/>
              <a:t>02.02.2017</a:t>
            </a:fld>
            <a:endParaRPr lang="nb-NO"/>
          </a:p>
        </p:txBody>
      </p:sp>
      <p:sp>
        <p:nvSpPr>
          <p:cNvPr id="4" name="Plassholder for lysbilde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5F48F85-7E76-45A5-A8BD-C8156C25F656}" type="slidenum">
              <a:rPr lang="nb-NO" smtClean="0"/>
              <a:pPr/>
              <a:t>‹#›</a:t>
            </a:fld>
            <a:endParaRPr lang="nb-NO"/>
          </a:p>
        </p:txBody>
      </p:sp>
    </p:spTree>
    <p:extLst>
      <p:ext uri="{BB962C8B-B14F-4D97-AF65-F5344CB8AC3E}">
        <p14:creationId xmlns="" xmlns:p14="http://schemas.microsoft.com/office/powerpoint/2010/main" val="105265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a:t>
            </a:fld>
            <a:endParaRPr lang="nb-NO"/>
          </a:p>
        </p:txBody>
      </p:sp>
    </p:spTree>
    <p:extLst>
      <p:ext uri="{BB962C8B-B14F-4D97-AF65-F5344CB8AC3E}">
        <p14:creationId xmlns="" xmlns:p14="http://schemas.microsoft.com/office/powerpoint/2010/main" val="114495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13</a:t>
            </a:fld>
            <a:endParaRPr lang="nb-NO"/>
          </a:p>
        </p:txBody>
      </p:sp>
    </p:spTree>
    <p:extLst>
      <p:ext uri="{BB962C8B-B14F-4D97-AF65-F5344CB8AC3E}">
        <p14:creationId xmlns="" xmlns:p14="http://schemas.microsoft.com/office/powerpoint/2010/main" val="338766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Erfarne pedagogiske ledere viser seg som tydelige ledere som lar sin profesjonskompetanse danne utgangspunktet for faglig ledelse i barnehagen.</a:t>
            </a:r>
          </a:p>
          <a:p>
            <a:r>
              <a:rPr lang="nb-NO" sz="1200" dirty="0" smtClean="0"/>
              <a:t>Ledelse knytter teoretisk kunnskap , kjennskap til det å jobbe i barnehage og faglig skjønn sammen</a:t>
            </a:r>
          </a:p>
          <a:p>
            <a:r>
              <a:rPr lang="nb-NO" sz="1200" dirty="0" smtClean="0"/>
              <a:t>Ved å løfte fram det potensialet som finnes hos erfarne pedagogiske ledere, kan ledelse utvikles og styrkes</a:t>
            </a:r>
          </a:p>
          <a:p>
            <a:r>
              <a:rPr lang="nb-NO" sz="1200" dirty="0" smtClean="0"/>
              <a:t>I det uformelle arbeidsfellesskapet er det et stort potensiale for å heve kvaliteten i pedagogisk arbeid videre gjennom den pedagogiske lederens doble lederrolle.</a:t>
            </a:r>
          </a:p>
          <a:p>
            <a:endParaRPr lang="nb-NO" dirty="0"/>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14</a:t>
            </a:fld>
            <a:endParaRPr lang="nb-NO"/>
          </a:p>
        </p:txBody>
      </p:sp>
    </p:spTree>
    <p:extLst>
      <p:ext uri="{BB962C8B-B14F-4D97-AF65-F5344CB8AC3E}">
        <p14:creationId xmlns="" xmlns:p14="http://schemas.microsoft.com/office/powerpoint/2010/main" val="212513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15</a:t>
            </a:fld>
            <a:endParaRPr lang="nb-NO"/>
          </a:p>
        </p:txBody>
      </p:sp>
    </p:spTree>
    <p:extLst>
      <p:ext uri="{BB962C8B-B14F-4D97-AF65-F5344CB8AC3E}">
        <p14:creationId xmlns="" xmlns:p14="http://schemas.microsoft.com/office/powerpoint/2010/main" val="139356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Sammenfatningen av resultatene viser at personalledelse karakteriseres som hybride praksiser.</a:t>
            </a:r>
          </a:p>
          <a:p>
            <a:pPr lvl="0"/>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Hybride praksiser betegner en måte å være pedagogisk leder på som er knyttet til en kombinasjon av lederroller, </a:t>
            </a:r>
            <a:r>
              <a:rPr lang="nb-NO" sz="1200" b="1" kern="1200" dirty="0" err="1" smtClean="0">
                <a:solidFill>
                  <a:schemeClr val="tx1"/>
                </a:solidFill>
                <a:effectLst/>
                <a:latin typeface="+mn-lt"/>
                <a:ea typeface="+mn-ea"/>
                <a:cs typeface="+mn-cs"/>
              </a:rPr>
              <a:t>lederstiler</a:t>
            </a:r>
            <a:r>
              <a:rPr lang="nb-NO" sz="1200" b="1" kern="1200" dirty="0" smtClean="0">
                <a:solidFill>
                  <a:schemeClr val="tx1"/>
                </a:solidFill>
                <a:effectLst/>
                <a:latin typeface="+mn-lt"/>
                <a:ea typeface="+mn-ea"/>
                <a:cs typeface="+mn-cs"/>
              </a:rPr>
              <a:t> og kunnskapshandlinger,</a:t>
            </a:r>
            <a:r>
              <a:rPr lang="nb-NO" sz="1200" b="1" kern="1200" baseline="0" dirty="0" smtClean="0">
                <a:solidFill>
                  <a:schemeClr val="tx1"/>
                </a:solidFill>
                <a:effectLst/>
                <a:latin typeface="+mn-lt"/>
                <a:ea typeface="+mn-ea"/>
                <a:cs typeface="+mn-cs"/>
              </a:rPr>
              <a:t> men det er mer enn bare kombinasjoner. </a:t>
            </a:r>
            <a:r>
              <a:rPr lang="nb-NO"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er ikke en enten eller rolle,  – det er en praksis som isteden tar form som en</a:t>
            </a:r>
            <a:r>
              <a:rPr lang="nb-NO" sz="1200" kern="1200" baseline="0" dirty="0" smtClean="0">
                <a:solidFill>
                  <a:schemeClr val="tx1"/>
                </a:solidFill>
                <a:effectLst/>
                <a:latin typeface="+mn-lt"/>
                <a:ea typeface="+mn-ea"/>
                <a:cs typeface="+mn-cs"/>
              </a:rPr>
              <a:t> ny praksis.</a:t>
            </a:r>
            <a:r>
              <a:rPr lang="nb-NO" sz="1200" kern="120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Dette betyr at sider fra hierarkiske og demokratiske måter å lede på ikke bare kombineres med hverandre i ledelsesutøvelsen, men det skaper også nye ledelsespraksiser som løfter fram forholdet mellom kunnskap og handling. </a:t>
            </a:r>
            <a:endParaRPr lang="nb-NO" sz="1200" kern="1200" dirty="0" smtClean="0">
              <a:solidFill>
                <a:schemeClr val="tx1"/>
              </a:solidFill>
              <a:effectLst/>
              <a:latin typeface="+mn-lt"/>
              <a:ea typeface="+mn-ea"/>
              <a:cs typeface="+mn-cs"/>
            </a:endParaRPr>
          </a:p>
          <a:p>
            <a:pPr lvl="0"/>
            <a:endParaRPr lang="nb-NO" sz="1200" kern="1200" dirty="0" smtClean="0">
              <a:solidFill>
                <a:schemeClr val="tx1"/>
              </a:solidFill>
              <a:effectLst/>
              <a:latin typeface="+mn-lt"/>
              <a:ea typeface="+mn-ea"/>
              <a:cs typeface="+mn-cs"/>
            </a:endParaRPr>
          </a:p>
          <a:p>
            <a:pPr lvl="0"/>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studiet</a:t>
            </a:r>
            <a:r>
              <a:rPr lang="nb-NO" sz="1200" kern="1200" baseline="0" dirty="0" smtClean="0">
                <a:solidFill>
                  <a:schemeClr val="tx1"/>
                </a:solidFill>
                <a:effectLst/>
                <a:latin typeface="+mn-lt"/>
                <a:ea typeface="+mn-ea"/>
                <a:cs typeface="+mn-cs"/>
              </a:rPr>
              <a:t> har jeg funnet 3 hybride praksiser som er begrepsfestet som </a:t>
            </a:r>
            <a:r>
              <a:rPr lang="nb-NO" sz="1200" kern="1200" dirty="0" smtClean="0">
                <a:solidFill>
                  <a:schemeClr val="tx1"/>
                </a:solidFill>
                <a:effectLst/>
                <a:latin typeface="+mn-lt"/>
                <a:ea typeface="+mn-ea"/>
                <a:cs typeface="+mn-cs"/>
              </a:rPr>
              <a:t> </a:t>
            </a:r>
            <a:r>
              <a:rPr lang="nb-NO" sz="1200" i="1" kern="1200" dirty="0" smtClean="0">
                <a:solidFill>
                  <a:schemeClr val="tx1"/>
                </a:solidFill>
                <a:effectLst/>
                <a:latin typeface="+mn-lt"/>
                <a:ea typeface="+mn-ea"/>
                <a:cs typeface="+mn-cs"/>
              </a:rPr>
              <a:t>inkluderende ledelse, dynamisk ledelse </a:t>
            </a:r>
            <a:r>
              <a:rPr lang="nb-NO" sz="1200" kern="1200" dirty="0" smtClean="0">
                <a:solidFill>
                  <a:schemeClr val="tx1"/>
                </a:solidFill>
                <a:effectLst/>
                <a:latin typeface="+mn-lt"/>
                <a:ea typeface="+mn-ea"/>
                <a:cs typeface="+mn-cs"/>
              </a:rPr>
              <a:t>og </a:t>
            </a:r>
            <a:r>
              <a:rPr lang="nb-NO" sz="1200" i="1" kern="1200" dirty="0" smtClean="0">
                <a:solidFill>
                  <a:schemeClr val="tx1"/>
                </a:solidFill>
                <a:effectLst/>
                <a:latin typeface="+mn-lt"/>
                <a:ea typeface="+mn-ea"/>
                <a:cs typeface="+mn-cs"/>
              </a:rPr>
              <a:t>faglig ledelse. </a:t>
            </a:r>
            <a:r>
              <a:rPr lang="nb-NO" sz="1200" kern="1200" dirty="0" smtClean="0">
                <a:solidFill>
                  <a:schemeClr val="tx1"/>
                </a:solidFill>
                <a:effectLst/>
                <a:latin typeface="+mn-lt"/>
                <a:ea typeface="+mn-ea"/>
                <a:cs typeface="+mn-cs"/>
              </a:rPr>
              <a:t>Jeg har valgt å bruke bildene til kunstneren Eli Hovdenak for</a:t>
            </a:r>
            <a:r>
              <a:rPr lang="nb-NO" sz="1200" kern="1200" baseline="0" dirty="0" smtClean="0">
                <a:solidFill>
                  <a:schemeClr val="tx1"/>
                </a:solidFill>
                <a:effectLst/>
                <a:latin typeface="+mn-lt"/>
                <a:ea typeface="+mn-ea"/>
                <a:cs typeface="+mn-cs"/>
              </a:rPr>
              <a:t> å forklare hva som karakteriserer disse praksisene. </a:t>
            </a:r>
          </a:p>
          <a:p>
            <a:endParaRPr lang="nb-NO" sz="1200" kern="1200" dirty="0" smtClean="0">
              <a:solidFill>
                <a:schemeClr val="tx1"/>
              </a:solidFill>
              <a:effectLst/>
              <a:latin typeface="+mn-lt"/>
              <a:ea typeface="+mn-ea"/>
              <a:cs typeface="+mn-cs"/>
            </a:endParaRPr>
          </a:p>
          <a:p>
            <a:endParaRPr lang="nb-NO" dirty="0" smtClean="0"/>
          </a:p>
          <a:p>
            <a:endParaRPr lang="nb-NO" dirty="0" smtClean="0"/>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92E623E2-A649-4FAF-B702-C518E9BA5DE9}" type="slidenum">
              <a:rPr lang="nb-NO" smtClean="0"/>
              <a:pPr/>
              <a:t>16</a:t>
            </a:fld>
            <a:endParaRPr lang="nb-NO"/>
          </a:p>
        </p:txBody>
      </p:sp>
    </p:spTree>
    <p:extLst>
      <p:ext uri="{BB962C8B-B14F-4D97-AF65-F5344CB8AC3E}">
        <p14:creationId xmlns="" xmlns:p14="http://schemas.microsoft.com/office/powerpoint/2010/main" val="130741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Dette bildet heter «sammen» og det beskriver</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en inkluderende ledelsespraksis i en kontekst der det pedagogiske arbeidet er distribuert mellom medarbeiderne</a:t>
            </a:r>
          </a:p>
          <a:p>
            <a:pPr lvl="0"/>
            <a:r>
              <a:rPr lang="nb-NO" sz="1200" kern="1200" dirty="0" smtClean="0">
                <a:solidFill>
                  <a:schemeClr val="tx1"/>
                </a:solidFill>
                <a:effectLst/>
                <a:latin typeface="+mn-lt"/>
                <a:ea typeface="+mn-ea"/>
                <a:cs typeface="+mn-cs"/>
              </a:rPr>
              <a:t>Inkluderende ledelse viser hvordan den pedagogiske lederen</a:t>
            </a:r>
            <a:r>
              <a:rPr lang="nb-NO" sz="1200" kern="1200" baseline="0" dirty="0" smtClean="0">
                <a:solidFill>
                  <a:schemeClr val="tx1"/>
                </a:solidFill>
                <a:effectLst/>
                <a:latin typeface="+mn-lt"/>
                <a:ea typeface="+mn-ea"/>
                <a:cs typeface="+mn-cs"/>
              </a:rPr>
              <a:t> kombinerer en</a:t>
            </a:r>
            <a:r>
              <a:rPr lang="nb-NO" sz="1200" kern="1200" dirty="0" smtClean="0">
                <a:solidFill>
                  <a:schemeClr val="tx1"/>
                </a:solidFill>
                <a:effectLst/>
                <a:latin typeface="+mn-lt"/>
                <a:ea typeface="+mn-ea"/>
                <a:cs typeface="+mn-cs"/>
              </a:rPr>
              <a:t> hierarkisk og demokratisk lederrolle, hvor hun er medlem i praksisfellesskapet og gjør mange av de samme oppgavene som de andre samtidig som hun trer fram som leder for å sikre og ivareta at det pedagogiske arbeidet ledes på en god måte. En inkluderende ledelsespraksis er knyttet til den doble lederrollen ved å være barnehagelærer og leder samtidig hvor den</a:t>
            </a:r>
            <a:r>
              <a:rPr lang="nb-NO" sz="1200" kern="1200" baseline="0" dirty="0" smtClean="0">
                <a:solidFill>
                  <a:schemeClr val="tx1"/>
                </a:solidFill>
                <a:effectLst/>
                <a:latin typeface="+mn-lt"/>
                <a:ea typeface="+mn-ea"/>
                <a:cs typeface="+mn-cs"/>
              </a:rPr>
              <a:t> pedagogisk lederen</a:t>
            </a:r>
            <a:r>
              <a:rPr lang="nb-NO" sz="1200" kern="1200" dirty="0" smtClean="0">
                <a:solidFill>
                  <a:schemeClr val="tx1"/>
                </a:solidFill>
                <a:effectLst/>
                <a:latin typeface="+mn-lt"/>
                <a:ea typeface="+mn-ea"/>
                <a:cs typeface="+mn-cs"/>
              </a:rPr>
              <a:t> tar ansvar for å skape et fellesskap som tilrettelegger for læring og faglig utvikling med det dagligdagse arbeidet som base. Gjennom samhandlingsorienterte lederoppgaver (omsorg og hensyn, faglig</a:t>
            </a:r>
            <a:r>
              <a:rPr lang="nb-NO" sz="1200" kern="1200" baseline="0" dirty="0" smtClean="0">
                <a:solidFill>
                  <a:schemeClr val="tx1"/>
                </a:solidFill>
                <a:effectLst/>
                <a:latin typeface="+mn-lt"/>
                <a:ea typeface="+mn-ea"/>
                <a:cs typeface="+mn-cs"/>
              </a:rPr>
              <a:t> støtte, dialog rundt informasjon og forespørsler, ressursfordeling) </a:t>
            </a:r>
            <a:r>
              <a:rPr lang="nb-NO" sz="1200" kern="1200" dirty="0" smtClean="0">
                <a:solidFill>
                  <a:schemeClr val="tx1"/>
                </a:solidFill>
                <a:effectLst/>
                <a:latin typeface="+mn-lt"/>
                <a:ea typeface="+mn-ea"/>
                <a:cs typeface="+mn-cs"/>
              </a:rPr>
              <a:t>skapes</a:t>
            </a:r>
            <a:r>
              <a:rPr lang="nb-NO" sz="1200" kern="1200" baseline="0" dirty="0" smtClean="0">
                <a:solidFill>
                  <a:schemeClr val="tx1"/>
                </a:solidFill>
                <a:effectLst/>
                <a:latin typeface="+mn-lt"/>
                <a:ea typeface="+mn-ea"/>
                <a:cs typeface="+mn-cs"/>
              </a:rPr>
              <a:t> tillitt og gode</a:t>
            </a:r>
            <a:r>
              <a:rPr lang="nb-NO" sz="1200" kern="1200" dirty="0" smtClean="0">
                <a:solidFill>
                  <a:schemeClr val="tx1"/>
                </a:solidFill>
                <a:effectLst/>
                <a:latin typeface="+mn-lt"/>
                <a:ea typeface="+mn-ea"/>
                <a:cs typeface="+mn-cs"/>
              </a:rPr>
              <a:t> relasjoner blant medarbeiderne som gjør at den pedagogiske lederen opprettholder sin posisjon som likeverdig medlem i personalgruppen. For å lykkes med dette er den pedagogiske lederens tilstedeværelse og</a:t>
            </a:r>
            <a:r>
              <a:rPr lang="nb-NO" sz="1200" kern="1200" baseline="0" dirty="0" smtClean="0">
                <a:solidFill>
                  <a:schemeClr val="tx1"/>
                </a:solidFill>
                <a:effectLst/>
                <a:latin typeface="+mn-lt"/>
                <a:ea typeface="+mn-ea"/>
                <a:cs typeface="+mn-cs"/>
              </a:rPr>
              <a:t> nærhet </a:t>
            </a:r>
            <a:r>
              <a:rPr lang="nb-NO" sz="1200" kern="1200" dirty="0" smtClean="0">
                <a:solidFill>
                  <a:schemeClr val="tx1"/>
                </a:solidFill>
                <a:effectLst/>
                <a:latin typeface="+mn-lt"/>
                <a:ea typeface="+mn-ea"/>
                <a:cs typeface="+mn-cs"/>
              </a:rPr>
              <a:t>som leder og barnehagelærer, og som medlem av praksisfellesskapet,</a:t>
            </a:r>
            <a:r>
              <a:rPr lang="nb-NO" sz="1200" kern="1200" baseline="0" dirty="0" smtClean="0">
                <a:solidFill>
                  <a:schemeClr val="tx1"/>
                </a:solidFill>
                <a:effectLst/>
                <a:latin typeface="+mn-lt"/>
                <a:ea typeface="+mn-ea"/>
                <a:cs typeface="+mn-cs"/>
              </a:rPr>
              <a:t> sentralt. </a:t>
            </a:r>
          </a:p>
          <a:p>
            <a:pPr lvl="0"/>
            <a:r>
              <a:rPr lang="nb-NO" sz="1200" kern="1200" baseline="0" dirty="0" smtClean="0">
                <a:solidFill>
                  <a:schemeClr val="tx1"/>
                </a:solidFill>
                <a:effectLst/>
                <a:latin typeface="+mn-lt"/>
                <a:ea typeface="+mn-ea"/>
                <a:cs typeface="+mn-cs"/>
              </a:rPr>
              <a:t>Tilstedeværelse er derfor mer enn bare å være fysisk til stede, det involverer også en sensitivitet til situasjonen som formidles gjennom en inkluderende ledelse hvor den pedagogiske lederen som rollemodell er en viktig kunnskapskilde.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endParaRPr lang="nb-NO" sz="1200" b="0" i="0" u="none" strike="noStrike" kern="1200" baseline="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92E623E2-A649-4FAF-B702-C518E9BA5DE9}" type="slidenum">
              <a:rPr lang="nb-NO" smtClean="0"/>
              <a:pPr/>
              <a:t>17</a:t>
            </a:fld>
            <a:endParaRPr lang="nb-NO"/>
          </a:p>
        </p:txBody>
      </p:sp>
    </p:spTree>
    <p:extLst>
      <p:ext uri="{BB962C8B-B14F-4D97-AF65-F5344CB8AC3E}">
        <p14:creationId xmlns="" xmlns:p14="http://schemas.microsoft.com/office/powerpoint/2010/main" val="20198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Dette bildet heter «forandring» og jeg knytter det til en dynamisk ledelse som verdiskapende praksis. </a:t>
            </a:r>
          </a:p>
          <a:p>
            <a:pPr lvl="0"/>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Mens inkluderende</a:t>
            </a:r>
            <a:r>
              <a:rPr lang="nb-NO" sz="1200" kern="1200" baseline="0" dirty="0" smtClean="0">
                <a:solidFill>
                  <a:schemeClr val="tx1"/>
                </a:solidFill>
                <a:effectLst/>
                <a:latin typeface="+mn-lt"/>
                <a:ea typeface="+mn-ea"/>
                <a:cs typeface="+mn-cs"/>
              </a:rPr>
              <a:t> ledelse konsentrerte seg om kombinasjon av lederroller og </a:t>
            </a:r>
            <a:r>
              <a:rPr lang="nb-NO" sz="1200" kern="1200" baseline="0" dirty="0" err="1" smtClean="0">
                <a:solidFill>
                  <a:schemeClr val="tx1"/>
                </a:solidFill>
                <a:effectLst/>
                <a:latin typeface="+mn-lt"/>
                <a:ea typeface="+mn-ea"/>
                <a:cs typeface="+mn-cs"/>
              </a:rPr>
              <a:t>lederstiler</a:t>
            </a:r>
            <a:r>
              <a:rPr lang="nb-NO" sz="1200" kern="1200" baseline="0" dirty="0" smtClean="0">
                <a:solidFill>
                  <a:schemeClr val="tx1"/>
                </a:solidFill>
                <a:effectLst/>
                <a:latin typeface="+mn-lt"/>
                <a:ea typeface="+mn-ea"/>
                <a:cs typeface="+mn-cs"/>
              </a:rPr>
              <a:t>, er dynamisk ledelse fokusert mot hvordan hybride praksiser oppstår ved at den pedagogiske lederen reflekterer i handling. Dynamisk ledelse er en måte å forklare at hybride lederhandlinger ikke skjer uavhengig av refleksjon og en kognitiv og etisk dimensjon. Den beskriver hvordan den praktiske kunnskapen spiller en viktig rolle i utforming av lederhandlingen.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En dynamisk ledelsespraksis henviser til den pedagogiske lederens måte å lede på som skapes på stående fot for å møte uforutsigbare situasjoner. Dynamisk ledelse oppstår som en tilpasning til situasjonen gjennom en prosess som </a:t>
            </a:r>
            <a:r>
              <a:rPr lang="nb-NO" sz="1200" kern="1200" dirty="0" err="1" smtClean="0">
                <a:solidFill>
                  <a:schemeClr val="tx1"/>
                </a:solidFill>
                <a:effectLst/>
                <a:latin typeface="+mn-lt"/>
                <a:ea typeface="+mn-ea"/>
                <a:cs typeface="+mn-cs"/>
              </a:rPr>
              <a:t>Schön</a:t>
            </a:r>
            <a:r>
              <a:rPr lang="nb-NO" sz="1200" kern="1200" dirty="0" smtClean="0">
                <a:solidFill>
                  <a:schemeClr val="tx1"/>
                </a:solidFill>
                <a:effectLst/>
                <a:latin typeface="+mn-lt"/>
                <a:ea typeface="+mn-ea"/>
                <a:cs typeface="+mn-cs"/>
              </a:rPr>
              <a:t> kaller</a:t>
            </a:r>
            <a:r>
              <a:rPr lang="nb-NO" sz="1200" kern="1200" baseline="0" dirty="0" smtClean="0">
                <a:solidFill>
                  <a:schemeClr val="tx1"/>
                </a:solidFill>
                <a:effectLst/>
                <a:latin typeface="+mn-lt"/>
                <a:ea typeface="+mn-ea"/>
                <a:cs typeface="+mn-cs"/>
              </a:rPr>
              <a:t> for</a:t>
            </a:r>
            <a:r>
              <a:rPr lang="nb-NO" sz="1200" kern="1200" dirty="0" smtClean="0">
                <a:solidFill>
                  <a:schemeClr val="tx1"/>
                </a:solidFill>
                <a:effectLst/>
                <a:latin typeface="+mn-lt"/>
                <a:ea typeface="+mn-ea"/>
                <a:cs typeface="+mn-cs"/>
              </a:rPr>
              <a:t> en eksperimentering på stedet som består av refleksjon i handling. I refleksjonen som gjøres midt i handlingen bruker den pedagogiske lederen kunnskapen sin ti</a:t>
            </a:r>
            <a:r>
              <a:rPr lang="nb-NO" sz="1200" kern="1200" baseline="0" dirty="0" smtClean="0">
                <a:solidFill>
                  <a:schemeClr val="tx1"/>
                </a:solidFill>
                <a:effectLst/>
                <a:latin typeface="+mn-lt"/>
                <a:ea typeface="+mn-ea"/>
                <a:cs typeface="+mn-cs"/>
              </a:rPr>
              <a:t>l å gjøre om og sette sammen nye måter å være på som prøves ut i tilpasning til den situasjonen hun står ovenfor. </a:t>
            </a:r>
            <a:endParaRPr lang="nb-NO"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Dynamisk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ledelse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måte</a:t>
            </a:r>
            <a:r>
              <a:rPr lang="en-US" sz="1200" kern="1200" baseline="0" dirty="0" smtClean="0">
                <a:solidFill>
                  <a:schemeClr val="tx1"/>
                </a:solidFill>
                <a:effectLst/>
                <a:latin typeface="+mn-lt"/>
                <a:ea typeface="+mn-ea"/>
                <a:cs typeface="+mn-cs"/>
              </a:rPr>
              <a:t> å </a:t>
            </a:r>
            <a:r>
              <a:rPr lang="en-US" sz="1200" kern="1200" baseline="0" dirty="0" err="1" smtClean="0">
                <a:solidFill>
                  <a:schemeClr val="tx1"/>
                </a:solidFill>
                <a:effectLst/>
                <a:latin typeface="+mn-lt"/>
                <a:ea typeface="+mn-ea"/>
                <a:cs typeface="+mn-cs"/>
              </a:rPr>
              <a:t>navigere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mellom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ulike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krav</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på</a:t>
            </a:r>
            <a:r>
              <a:rPr lang="en-US" sz="1200" kern="1200" baseline="0" dirty="0" smtClean="0">
                <a:solidFill>
                  <a:schemeClr val="tx1"/>
                </a:solidFill>
                <a:effectLst/>
                <a:latin typeface="+mn-lt"/>
                <a:ea typeface="+mn-ea"/>
                <a:cs typeface="+mn-cs"/>
              </a:rPr>
              <a:t> den </a:t>
            </a:r>
            <a:r>
              <a:rPr lang="en-US" sz="1200" kern="1200" baseline="0" dirty="0" err="1" smtClean="0">
                <a:solidFill>
                  <a:schemeClr val="tx1"/>
                </a:solidFill>
                <a:effectLst/>
                <a:latin typeface="+mn-lt"/>
                <a:ea typeface="+mn-ea"/>
                <a:cs typeface="+mn-cs"/>
              </a:rPr>
              <a:t>måten</a:t>
            </a:r>
            <a:r>
              <a:rPr lang="en-US" sz="1200" kern="1200" baseline="0" dirty="0" smtClean="0">
                <a:solidFill>
                  <a:schemeClr val="tx1"/>
                </a:solidFill>
                <a:effectLst/>
                <a:latin typeface="+mn-lt"/>
                <a:ea typeface="+mn-ea"/>
                <a:cs typeface="+mn-cs"/>
              </a:rPr>
              <a:t> at den </a:t>
            </a:r>
            <a:r>
              <a:rPr lang="en-US" sz="1200" kern="1200" baseline="0" dirty="0" err="1" smtClean="0">
                <a:solidFill>
                  <a:schemeClr val="tx1"/>
                </a:solidFill>
                <a:effectLst/>
                <a:latin typeface="+mn-lt"/>
                <a:ea typeface="+mn-ea"/>
                <a:cs typeface="+mn-cs"/>
              </a:rPr>
              <a:t>pedagogiske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lederen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håndtere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etiske</a:t>
            </a:r>
            <a:r>
              <a:rPr lang="en-US" sz="1200" kern="1200" baseline="0" dirty="0" smtClean="0">
                <a:solidFill>
                  <a:schemeClr val="tx1"/>
                </a:solidFill>
                <a:effectLst/>
                <a:latin typeface="+mn-lt"/>
                <a:ea typeface="+mn-ea"/>
                <a:cs typeface="+mn-cs"/>
              </a:rPr>
              <a:t> dilemma om </a:t>
            </a:r>
            <a:r>
              <a:rPr lang="en-US" sz="1200" kern="1200" baseline="0" dirty="0" err="1" smtClean="0">
                <a:solidFill>
                  <a:schemeClr val="tx1"/>
                </a:solidFill>
                <a:effectLst/>
                <a:latin typeface="+mn-lt"/>
                <a:ea typeface="+mn-ea"/>
                <a:cs typeface="+mn-cs"/>
              </a:rPr>
              <a:t>hvilke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hensyn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komme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først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hvilke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kriterier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verdier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skal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sette</a:t>
            </a:r>
            <a:r>
              <a:rPr lang="en-US" sz="1200" kern="1200" baseline="0" dirty="0" smtClean="0">
                <a:solidFill>
                  <a:schemeClr val="tx1"/>
                </a:solidFill>
                <a:effectLst/>
                <a:latin typeface="+mn-lt"/>
                <a:ea typeface="+mn-ea"/>
                <a:cs typeface="+mn-cs"/>
              </a:rPr>
              <a:t> standard for </a:t>
            </a:r>
            <a:r>
              <a:rPr lang="en-US" sz="1200" kern="1200" baseline="0" dirty="0" err="1" smtClean="0">
                <a:solidFill>
                  <a:schemeClr val="tx1"/>
                </a:solidFill>
                <a:effectLst/>
                <a:latin typeface="+mn-lt"/>
                <a:ea typeface="+mn-ea"/>
                <a:cs typeface="+mn-cs"/>
              </a:rPr>
              <a:t>det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pedagogiske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arbeidet</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2E623E2-A649-4FAF-B702-C518E9BA5DE9}" type="slidenum">
              <a:rPr lang="nb-NO" smtClean="0"/>
              <a:pPr/>
              <a:t>18</a:t>
            </a:fld>
            <a:endParaRPr lang="nb-NO"/>
          </a:p>
        </p:txBody>
      </p:sp>
    </p:spTree>
    <p:extLst>
      <p:ext uri="{BB962C8B-B14F-4D97-AF65-F5344CB8AC3E}">
        <p14:creationId xmlns="" xmlns:p14="http://schemas.microsoft.com/office/powerpoint/2010/main" val="370501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Faglig ledelse som en kunnskapsorientert praksis belyser forholdet mellom lederhandlingene og kunnskapen som brukes i utøvelsen, og bidrar til å forklare en lederidentitet som tydeliggjør forbindelsen mellom ledelse og faglig kunnskap. Bildet som kan beskrive dette heter «hverdag».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Kronen på hodet er</a:t>
            </a:r>
            <a:r>
              <a:rPr lang="nb-NO" sz="1200" kern="1200" baseline="0" dirty="0" smtClean="0">
                <a:solidFill>
                  <a:schemeClr val="tx1"/>
                </a:solidFill>
                <a:effectLst/>
                <a:latin typeface="+mn-lt"/>
                <a:ea typeface="+mn-ea"/>
                <a:cs typeface="+mn-cs"/>
              </a:rPr>
              <a:t> i min tolkning</a:t>
            </a:r>
            <a:r>
              <a:rPr lang="nb-NO" sz="1200" kern="1200" dirty="0" smtClean="0">
                <a:solidFill>
                  <a:schemeClr val="tx1"/>
                </a:solidFill>
                <a:effectLst/>
                <a:latin typeface="+mn-lt"/>
                <a:ea typeface="+mn-ea"/>
                <a:cs typeface="+mn-cs"/>
              </a:rPr>
              <a:t> et bilde på hvordan den pedagogiske lederen,</a:t>
            </a:r>
            <a:r>
              <a:rPr lang="nb-NO" sz="1200" kern="1200" baseline="0" dirty="0" smtClean="0">
                <a:solidFill>
                  <a:schemeClr val="tx1"/>
                </a:solidFill>
                <a:effectLst/>
                <a:latin typeface="+mn-lt"/>
                <a:ea typeface="+mn-ea"/>
                <a:cs typeface="+mn-cs"/>
              </a:rPr>
              <a:t> som har et annet kunnskapsgrunnlag enn assistentene, </a:t>
            </a:r>
            <a:r>
              <a:rPr lang="nb-NO" sz="1200" kern="1200" dirty="0" smtClean="0">
                <a:solidFill>
                  <a:schemeClr val="tx1"/>
                </a:solidFill>
                <a:effectLst/>
                <a:latin typeface="+mn-lt"/>
                <a:ea typeface="+mn-ea"/>
                <a:cs typeface="+mn-cs"/>
              </a:rPr>
              <a:t>bruker sin profesjonskunnskap og pedagogiske grunntenkning som base i faglig støtte av assistentene.</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former en kunnskapsorientert ledelse som gir retning til hvordan den pedagogiske lederen tilpasser seg for å støtte og forbedre pedagogisk arbeid i teamet. I faglig ledelse forlater ikke den pedagogiske lederen sitt faglige ståsted og sin pedagogiske grunntenkning, men skaper en kunnskapsforbindelse mellom kjerneverdiene i pedagogisk ledelse og praksisfellesskapet (der hun er kjernemedlem).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På denne måten skapes forhold for et</a:t>
            </a:r>
            <a:r>
              <a:rPr lang="nb-NO" sz="1200" kern="1200" baseline="0" dirty="0" smtClean="0">
                <a:solidFill>
                  <a:schemeClr val="tx1"/>
                </a:solidFill>
                <a:effectLst/>
                <a:latin typeface="+mn-lt"/>
                <a:ea typeface="+mn-ea"/>
                <a:cs typeface="+mn-cs"/>
              </a:rPr>
              <a:t> positivt læringsmiljø ved at den pedagogiske lederen både er en rollemodell og en leder.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På grunn av dette er pedagogisk ledelse mer enn fordeling av oppgaver i teamet ved det at den pedagogiske lederen påvirker og utvikler pedagogisk ledelse i teamet som hun selv er en del av. Dermed blir den pedagogiske lederen en slags leder for læring gjennom sin ledernærhet til praksisfellesskapet. </a:t>
            </a:r>
            <a:endParaRPr lang="nb-NO"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2E623E2-A649-4FAF-B702-C518E9BA5DE9}" type="slidenum">
              <a:rPr lang="nb-NO" smtClean="0"/>
              <a:pPr/>
              <a:t>19</a:t>
            </a:fld>
            <a:endParaRPr lang="nb-NO"/>
          </a:p>
        </p:txBody>
      </p:sp>
    </p:spTree>
    <p:extLst>
      <p:ext uri="{BB962C8B-B14F-4D97-AF65-F5344CB8AC3E}">
        <p14:creationId xmlns="" xmlns:p14="http://schemas.microsoft.com/office/powerpoint/2010/main" val="131884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20</a:t>
            </a:fld>
            <a:endParaRPr lang="nb-NO"/>
          </a:p>
        </p:txBody>
      </p:sp>
    </p:spTree>
    <p:extLst>
      <p:ext uri="{BB962C8B-B14F-4D97-AF65-F5344CB8AC3E}">
        <p14:creationId xmlns="" xmlns:p14="http://schemas.microsoft.com/office/powerpoint/2010/main" val="158946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21</a:t>
            </a:fld>
            <a:endParaRPr lang="nb-NO"/>
          </a:p>
        </p:txBody>
      </p:sp>
    </p:spTree>
    <p:extLst>
      <p:ext uri="{BB962C8B-B14F-4D97-AF65-F5344CB8AC3E}">
        <p14:creationId xmlns="" xmlns:p14="http://schemas.microsoft.com/office/powerpoint/2010/main" val="395744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22</a:t>
            </a:fld>
            <a:endParaRPr lang="nb-NO"/>
          </a:p>
        </p:txBody>
      </p:sp>
    </p:spTree>
    <p:extLst>
      <p:ext uri="{BB962C8B-B14F-4D97-AF65-F5344CB8AC3E}">
        <p14:creationId xmlns="" xmlns:p14="http://schemas.microsoft.com/office/powerpoint/2010/main" val="11083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a:t>
            </a:fld>
            <a:endParaRPr lang="nb-NO"/>
          </a:p>
        </p:txBody>
      </p:sp>
    </p:spTree>
    <p:extLst>
      <p:ext uri="{BB962C8B-B14F-4D97-AF65-F5344CB8AC3E}">
        <p14:creationId xmlns="" xmlns:p14="http://schemas.microsoft.com/office/powerpoint/2010/main" val="278337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23</a:t>
            </a:fld>
            <a:endParaRPr lang="nb-NO"/>
          </a:p>
        </p:txBody>
      </p:sp>
    </p:spTree>
    <p:extLst>
      <p:ext uri="{BB962C8B-B14F-4D97-AF65-F5344CB8AC3E}">
        <p14:creationId xmlns="" xmlns:p14="http://schemas.microsoft.com/office/powerpoint/2010/main" val="3346561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28</a:t>
            </a:fld>
            <a:endParaRPr lang="nb-NO"/>
          </a:p>
        </p:txBody>
      </p:sp>
    </p:spTree>
    <p:extLst>
      <p:ext uri="{BB962C8B-B14F-4D97-AF65-F5344CB8AC3E}">
        <p14:creationId xmlns="" xmlns:p14="http://schemas.microsoft.com/office/powerpoint/2010/main" val="1353106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29</a:t>
            </a:fld>
            <a:endParaRPr lang="nb-NO"/>
          </a:p>
        </p:txBody>
      </p:sp>
    </p:spTree>
    <p:extLst>
      <p:ext uri="{BB962C8B-B14F-4D97-AF65-F5344CB8AC3E}">
        <p14:creationId xmlns="" xmlns:p14="http://schemas.microsoft.com/office/powerpoint/2010/main" val="285579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30</a:t>
            </a:fld>
            <a:endParaRPr lang="nb-NO"/>
          </a:p>
        </p:txBody>
      </p:sp>
    </p:spTree>
    <p:extLst>
      <p:ext uri="{BB962C8B-B14F-4D97-AF65-F5344CB8AC3E}">
        <p14:creationId xmlns="" xmlns:p14="http://schemas.microsoft.com/office/powerpoint/2010/main" val="1238530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32</a:t>
            </a:fld>
            <a:endParaRPr lang="nb-NO"/>
          </a:p>
        </p:txBody>
      </p:sp>
    </p:spTree>
    <p:extLst>
      <p:ext uri="{BB962C8B-B14F-4D97-AF65-F5344CB8AC3E}">
        <p14:creationId xmlns="" xmlns:p14="http://schemas.microsoft.com/office/powerpoint/2010/main" val="348181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33</a:t>
            </a:fld>
            <a:endParaRPr lang="nb-NO"/>
          </a:p>
        </p:txBody>
      </p:sp>
    </p:spTree>
    <p:extLst>
      <p:ext uri="{BB962C8B-B14F-4D97-AF65-F5344CB8AC3E}">
        <p14:creationId xmlns="" xmlns:p14="http://schemas.microsoft.com/office/powerpoint/2010/main" val="185792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34</a:t>
            </a:fld>
            <a:endParaRPr lang="nb-NO"/>
          </a:p>
        </p:txBody>
      </p:sp>
    </p:spTree>
    <p:extLst>
      <p:ext uri="{BB962C8B-B14F-4D97-AF65-F5344CB8AC3E}">
        <p14:creationId xmlns="" xmlns:p14="http://schemas.microsoft.com/office/powerpoint/2010/main" val="364054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35</a:t>
            </a:fld>
            <a:endParaRPr lang="nb-NO"/>
          </a:p>
        </p:txBody>
      </p:sp>
    </p:spTree>
    <p:extLst>
      <p:ext uri="{BB962C8B-B14F-4D97-AF65-F5344CB8AC3E}">
        <p14:creationId xmlns="" xmlns:p14="http://schemas.microsoft.com/office/powerpoint/2010/main" val="193093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4</a:t>
            </a:fld>
            <a:endParaRPr lang="nb-NO"/>
          </a:p>
        </p:txBody>
      </p:sp>
    </p:spTree>
    <p:extLst>
      <p:ext uri="{BB962C8B-B14F-4D97-AF65-F5344CB8AC3E}">
        <p14:creationId xmlns="" xmlns:p14="http://schemas.microsoft.com/office/powerpoint/2010/main" val="185090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5</a:t>
            </a:fld>
            <a:endParaRPr lang="nb-NO"/>
          </a:p>
        </p:txBody>
      </p:sp>
    </p:spTree>
    <p:extLst>
      <p:ext uri="{BB962C8B-B14F-4D97-AF65-F5344CB8AC3E}">
        <p14:creationId xmlns="" xmlns:p14="http://schemas.microsoft.com/office/powerpoint/2010/main" val="351462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7</a:t>
            </a:fld>
            <a:endParaRPr lang="nb-NO"/>
          </a:p>
        </p:txBody>
      </p:sp>
    </p:spTree>
    <p:extLst>
      <p:ext uri="{BB962C8B-B14F-4D97-AF65-F5344CB8AC3E}">
        <p14:creationId xmlns="" xmlns:p14="http://schemas.microsoft.com/office/powerpoint/2010/main" val="48178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8</a:t>
            </a:fld>
            <a:endParaRPr lang="nb-NO"/>
          </a:p>
        </p:txBody>
      </p:sp>
    </p:spTree>
    <p:extLst>
      <p:ext uri="{BB962C8B-B14F-4D97-AF65-F5344CB8AC3E}">
        <p14:creationId xmlns="" xmlns:p14="http://schemas.microsoft.com/office/powerpoint/2010/main" val="201831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9</a:t>
            </a:fld>
            <a:endParaRPr lang="nb-NO"/>
          </a:p>
        </p:txBody>
      </p:sp>
    </p:spTree>
    <p:extLst>
      <p:ext uri="{BB962C8B-B14F-4D97-AF65-F5344CB8AC3E}">
        <p14:creationId xmlns="" xmlns:p14="http://schemas.microsoft.com/office/powerpoint/2010/main" val="45808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10</a:t>
            </a:fld>
            <a:endParaRPr lang="nb-NO"/>
          </a:p>
        </p:txBody>
      </p:sp>
    </p:spTree>
    <p:extLst>
      <p:ext uri="{BB962C8B-B14F-4D97-AF65-F5344CB8AC3E}">
        <p14:creationId xmlns="" xmlns:p14="http://schemas.microsoft.com/office/powerpoint/2010/main" val="315866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5F48F85-7E76-45A5-A8BD-C8156C25F656}" type="slidenum">
              <a:rPr lang="nb-NO" smtClean="0"/>
              <a:pPr/>
              <a:t>11</a:t>
            </a:fld>
            <a:endParaRPr lang="nb-NO"/>
          </a:p>
        </p:txBody>
      </p:sp>
    </p:spTree>
    <p:extLst>
      <p:ext uri="{BB962C8B-B14F-4D97-AF65-F5344CB8AC3E}">
        <p14:creationId xmlns="" xmlns:p14="http://schemas.microsoft.com/office/powerpoint/2010/main" val="354750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452A5B0-3637-4907-8531-3108B0A311B7}"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
        <p:nvSpPr>
          <p:cNvPr id="6" name="Plassholder for lysbildenummer 5"/>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167133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DF48EE8-89A6-419A-9649-3698E532D603}"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
        <p:nvSpPr>
          <p:cNvPr id="6" name="Plassholder for lysbildenummer 5"/>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97088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5ACEAF2-B373-4279-9A3D-B6EF05387D25}"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
        <p:nvSpPr>
          <p:cNvPr id="6" name="Plassholder for lysbildenummer 5"/>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129329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le 1"/>
          <p:cNvSpPr>
            <a:spLocks noGrp="1"/>
          </p:cNvSpPr>
          <p:nvPr>
            <p:ph type="ctrTitle"/>
          </p:nvPr>
        </p:nvSpPr>
        <p:spPr>
          <a:xfrm>
            <a:off x="663051" y="2723093"/>
            <a:ext cx="5754683" cy="2069041"/>
          </a:xfrm>
        </p:spPr>
        <p:txBody>
          <a:bodyPr anchor="b"/>
          <a:lstStyle/>
          <a:p>
            <a:r>
              <a:rPr lang="nb-NO" smtClean="0"/>
              <a:t>Klikk for å redigere tittelstil</a:t>
            </a:r>
            <a:endParaRPr lang="nb-NO" dirty="0"/>
          </a:p>
        </p:txBody>
      </p:sp>
      <p:sp>
        <p:nvSpPr>
          <p:cNvPr id="3" name="Subtitle 2"/>
          <p:cNvSpPr>
            <a:spLocks noGrp="1"/>
          </p:cNvSpPr>
          <p:nvPr>
            <p:ph type="subTitle" idx="1"/>
          </p:nvPr>
        </p:nvSpPr>
        <p:spPr>
          <a:xfrm>
            <a:off x="663051" y="5232400"/>
            <a:ext cx="5754683" cy="711200"/>
          </a:xfrm>
        </p:spPr>
        <p:txBody>
          <a:bodyPr lIns="0" rIns="0">
            <a:normAutofit/>
          </a:bodyPr>
          <a:lstStyle>
            <a:lvl1pPr marL="0" indent="0" algn="l">
              <a:buNone/>
              <a:defRPr sz="1333">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B4A34D89-FAD7-4CA2-9753-C5DC59C58170}" type="datetime1">
              <a:rPr lang="en-US" smtClean="0"/>
              <a:pPr/>
              <a:t>2/2/2017</a:t>
            </a:fld>
            <a:endParaRPr lang="nb-NO"/>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t>marit.boe@usn.no          karin.hognestad@usn.no</a:t>
            </a:r>
            <a:endParaRPr lang="nb-NO"/>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pPr/>
              <a:t>‹#›</a:t>
            </a:fld>
            <a:endParaRPr lang="nb-NO"/>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59382" y="50313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ogo.pn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663051" y="677335"/>
            <a:ext cx="3318933" cy="664685"/>
          </a:xfrm>
          <a:prstGeom prst="rect">
            <a:avLst/>
          </a:prstGeom>
        </p:spPr>
      </p:pic>
      <p:sp>
        <p:nvSpPr>
          <p:cNvPr id="15" name="Rectangle 14"/>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Tree>
    <p:extLst>
      <p:ext uri="{BB962C8B-B14F-4D97-AF65-F5344CB8AC3E}">
        <p14:creationId xmlns="" xmlns:p14="http://schemas.microsoft.com/office/powerpoint/2010/main" val="26555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2723093"/>
            <a:ext cx="5754683" cy="2069041"/>
          </a:xfrm>
        </p:spPr>
        <p:txBody>
          <a:bodyPr anchor="b"/>
          <a:lstStyle/>
          <a:p>
            <a:r>
              <a:rPr lang="nb-NO" smtClean="0"/>
              <a:t>Klikk for å redigere tittelstil</a:t>
            </a:r>
            <a:endParaRPr lang="nb-NO" dirty="0"/>
          </a:p>
        </p:txBody>
      </p:sp>
      <p:sp>
        <p:nvSpPr>
          <p:cNvPr id="3" name="Subtitle 2"/>
          <p:cNvSpPr>
            <a:spLocks noGrp="1"/>
          </p:cNvSpPr>
          <p:nvPr>
            <p:ph type="subTitle" idx="1"/>
          </p:nvPr>
        </p:nvSpPr>
        <p:spPr>
          <a:xfrm>
            <a:off x="663051" y="5232400"/>
            <a:ext cx="5754683" cy="711200"/>
          </a:xfrm>
        </p:spPr>
        <p:txBody>
          <a:bodyPr lIns="0" rIns="0">
            <a:normAutofit/>
          </a:bodyPr>
          <a:lstStyle>
            <a:lvl1pPr marL="0" indent="0" algn="l">
              <a:buNone/>
              <a:defRPr sz="1333">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71BD0C1F-70FA-42EE-9736-7CA1792270A0}"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59382" y="50313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ogo.pn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663051" y="677335"/>
            <a:ext cx="3318933" cy="664685"/>
          </a:xfrm>
          <a:prstGeom prst="rect">
            <a:avLst/>
          </a:prstGeom>
        </p:spPr>
      </p:pic>
      <p:sp>
        <p:nvSpPr>
          <p:cNvPr id="15" name="Rectangle 14"/>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159780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p>
            <a:fld id="{BE7F1C02-1DFE-47F4-82CD-E5BAA04D9036}"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7" name="Rectangle 6"/>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8" name="Straight Connector 7"/>
          <p:cNvCxnSpPr/>
          <p:nvPr userDrawn="1"/>
        </p:nvCxnSpPr>
        <p:spPr>
          <a:xfrm>
            <a:off x="8748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8295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 +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6005605"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913805"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46D3C298-0801-41BD-A02E-8A69501F49FF}"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5538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0" name="Picture Placeholder 11"/>
          <p:cNvSpPr>
            <a:spLocks noGrp="1"/>
          </p:cNvSpPr>
          <p:nvPr>
            <p:ph type="pic" sz="quarter" idx="13"/>
          </p:nvPr>
        </p:nvSpPr>
        <p:spPr>
          <a:xfrm>
            <a:off x="203200" y="220134"/>
            <a:ext cx="5105400" cy="6184900"/>
          </a:xfrm>
          <a:solidFill>
            <a:srgbClr val="7E9492"/>
          </a:solidFill>
        </p:spPr>
        <p:txBody>
          <a:bodyPr/>
          <a:lstStyle/>
          <a:p>
            <a:r>
              <a:rPr lang="nb-NO" smtClean="0"/>
              <a:t>Klikk ikonet for å legge til et bilde</a:t>
            </a:r>
            <a:endParaRPr lang="nb-NO"/>
          </a:p>
        </p:txBody>
      </p:sp>
      <p:cxnSp>
        <p:nvCxnSpPr>
          <p:cNvPr id="11" name="Straight Connector 10"/>
          <p:cNvCxnSpPr/>
          <p:nvPr userDrawn="1"/>
        </p:nvCxnSpPr>
        <p:spPr>
          <a:xfrm>
            <a:off x="6005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4377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 – White">
    <p:spTree>
      <p:nvGrpSpPr>
        <p:cNvPr id="1" name=""/>
        <p:cNvGrpSpPr/>
        <p:nvPr/>
      </p:nvGrpSpPr>
      <p:grpSpPr>
        <a:xfrm>
          <a:off x="0" y="0"/>
          <a:ext cx="0" cy="0"/>
          <a:chOff x="0" y="0"/>
          <a:chExt cx="0" cy="0"/>
        </a:xfrm>
      </p:grpSpPr>
      <p:sp>
        <p:nvSpPr>
          <p:cNvPr id="2" name="Title 1"/>
          <p:cNvSpPr>
            <a:spLocks noGrp="1"/>
          </p:cNvSpPr>
          <p:nvPr>
            <p:ph type="title"/>
          </p:nvPr>
        </p:nvSpPr>
        <p:spPr>
          <a:xfrm>
            <a:off x="671604"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725AF019-05A5-4C83-A41A-A24BCC322608}"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0" name="Picture Placeholder 11"/>
          <p:cNvSpPr>
            <a:spLocks noGrp="1"/>
          </p:cNvSpPr>
          <p:nvPr>
            <p:ph type="pic" sz="quarter" idx="13"/>
          </p:nvPr>
        </p:nvSpPr>
        <p:spPr>
          <a:xfrm>
            <a:off x="6874813" y="220134"/>
            <a:ext cx="5105400" cy="6184900"/>
          </a:xfrm>
          <a:solidFill>
            <a:srgbClr val="7E9492"/>
          </a:solidFill>
        </p:spPr>
        <p:txBody>
          <a:bodyPr/>
          <a:lstStyle/>
          <a:p>
            <a:r>
              <a:rPr lang="nb-NO" smtClean="0"/>
              <a:t>Klikk ikonet for å legge til et bilde</a:t>
            </a:r>
            <a:endParaRPr lang="nb-NO"/>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19827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6005605"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913805"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A599070F-C2B5-4240-983E-C81B37DFB1B3}"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5538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11" name="Straight Connector 10"/>
          <p:cNvCxnSpPr/>
          <p:nvPr userDrawn="1"/>
        </p:nvCxnSpPr>
        <p:spPr>
          <a:xfrm>
            <a:off x="6005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203200" y="220134"/>
            <a:ext cx="5105400" cy="618519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8" name="Content Placeholder 17"/>
          <p:cNvSpPr>
            <a:spLocks noGrp="1"/>
          </p:cNvSpPr>
          <p:nvPr>
            <p:ph sz="quarter" idx="13" hasCustomPrompt="1"/>
          </p:nvPr>
        </p:nvSpPr>
        <p:spPr>
          <a:xfrm>
            <a:off x="203200" y="220134"/>
            <a:ext cx="5105400" cy="6184900"/>
          </a:xfrm>
        </p:spPr>
        <p:txBody>
          <a:bodyPr/>
          <a:lstStyle>
            <a:lvl1pPr marL="0" indent="0">
              <a:buNone/>
              <a:defRPr baseline="0"/>
            </a:lvl1pPr>
          </a:lstStyle>
          <a:p>
            <a:pPr lvl="0"/>
            <a:r>
              <a:rPr lang="nb-NO" dirty="0" smtClean="0"/>
              <a:t>Graph / </a:t>
            </a:r>
            <a:r>
              <a:rPr lang="nb-NO" dirty="0" err="1" smtClean="0"/>
              <a:t>Smartart</a:t>
            </a:r>
            <a:endParaRPr lang="nb-NO" dirty="0"/>
          </a:p>
        </p:txBody>
      </p:sp>
    </p:spTree>
    <p:extLst>
      <p:ext uri="{BB962C8B-B14F-4D97-AF65-F5344CB8AC3E}">
        <p14:creationId xmlns="" xmlns:p14="http://schemas.microsoft.com/office/powerpoint/2010/main" val="35254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Graph - White">
    <p:spTree>
      <p:nvGrpSpPr>
        <p:cNvPr id="1" name=""/>
        <p:cNvGrpSpPr/>
        <p:nvPr/>
      </p:nvGrpSpPr>
      <p:grpSpPr>
        <a:xfrm>
          <a:off x="0" y="0"/>
          <a:ext cx="0" cy="0"/>
          <a:chOff x="0" y="0"/>
          <a:chExt cx="0" cy="0"/>
        </a:xfrm>
      </p:grpSpPr>
      <p:sp>
        <p:nvSpPr>
          <p:cNvPr id="2" name="Title 1"/>
          <p:cNvSpPr>
            <a:spLocks noGrp="1"/>
          </p:cNvSpPr>
          <p:nvPr>
            <p:ph type="title"/>
          </p:nvPr>
        </p:nvSpPr>
        <p:spPr>
          <a:xfrm>
            <a:off x="671604"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C8230140-343D-406B-8A43-61C28848FCA0}"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874813" y="220134"/>
            <a:ext cx="5105400" cy="618519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3" name="Content Placeholder 17"/>
          <p:cNvSpPr>
            <a:spLocks noGrp="1"/>
          </p:cNvSpPr>
          <p:nvPr>
            <p:ph sz="quarter" idx="13" hasCustomPrompt="1"/>
          </p:nvPr>
        </p:nvSpPr>
        <p:spPr>
          <a:xfrm>
            <a:off x="6874813" y="220134"/>
            <a:ext cx="5105400" cy="6184900"/>
          </a:xfrm>
        </p:spPr>
        <p:txBody>
          <a:bodyPr/>
          <a:lstStyle>
            <a:lvl1pPr marL="0" indent="0">
              <a:buNone/>
              <a:defRPr baseline="0"/>
            </a:lvl1pPr>
          </a:lstStyle>
          <a:p>
            <a:pPr lvl="0"/>
            <a:r>
              <a:rPr lang="nb-NO" dirty="0" smtClean="0"/>
              <a:t>Graph / </a:t>
            </a:r>
            <a:r>
              <a:rPr lang="nb-NO" dirty="0" err="1" smtClean="0"/>
              <a:t>Smartart</a:t>
            </a:r>
            <a:endParaRPr lang="nb-NO" dirty="0"/>
          </a:p>
        </p:txBody>
      </p:sp>
    </p:spTree>
    <p:extLst>
      <p:ext uri="{BB962C8B-B14F-4D97-AF65-F5344CB8AC3E}">
        <p14:creationId xmlns="" xmlns:p14="http://schemas.microsoft.com/office/powerpoint/2010/main" val="2512967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02A36D-6195-419A-B13F-39E8095C644D}"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Tree>
    <p:extLst>
      <p:ext uri="{BB962C8B-B14F-4D97-AF65-F5344CB8AC3E}">
        <p14:creationId xmlns="" xmlns:p14="http://schemas.microsoft.com/office/powerpoint/2010/main" val="24797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27746F3-DEA9-45E7-8803-D431194CA1B4}"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
        <p:nvSpPr>
          <p:cNvPr id="6" name="Plassholder for lysbildenummer 5"/>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355984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 Grey">
    <p:spTree>
      <p:nvGrpSpPr>
        <p:cNvPr id="1" name=""/>
        <p:cNvGrpSpPr/>
        <p:nvPr/>
      </p:nvGrpSpPr>
      <p:grpSpPr>
        <a:xfrm>
          <a:off x="0" y="0"/>
          <a:ext cx="0" cy="0"/>
          <a:chOff x="0" y="0"/>
          <a:chExt cx="0" cy="0"/>
        </a:xfrm>
      </p:grpSpPr>
      <p:sp>
        <p:nvSpPr>
          <p:cNvPr id="7" name="Rectangle 6"/>
          <p:cNvSpPr/>
          <p:nvPr userDrawn="1"/>
        </p:nvSpPr>
        <p:spPr>
          <a:xfrm>
            <a:off x="203200" y="220134"/>
            <a:ext cx="11777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p>
            <a:fld id="{EEBF8E00-6E22-4A95-B47D-EB4530FE4865}"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9" name="Straight Connector 8"/>
          <p:cNvCxnSpPr/>
          <p:nvPr userDrawn="1"/>
        </p:nvCxnSpPr>
        <p:spPr>
          <a:xfrm>
            <a:off x="8748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57074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 + Text - Grey">
    <p:spTree>
      <p:nvGrpSpPr>
        <p:cNvPr id="1" name=""/>
        <p:cNvGrpSpPr/>
        <p:nvPr/>
      </p:nvGrpSpPr>
      <p:grpSpPr>
        <a:xfrm>
          <a:off x="0" y="0"/>
          <a:ext cx="0" cy="0"/>
          <a:chOff x="0" y="0"/>
          <a:chExt cx="0" cy="0"/>
        </a:xfrm>
      </p:grpSpPr>
      <p:sp>
        <p:nvSpPr>
          <p:cNvPr id="7" name="Rectangle 6"/>
          <p:cNvSpPr/>
          <p:nvPr userDrawn="1"/>
        </p:nvSpPr>
        <p:spPr>
          <a:xfrm>
            <a:off x="5537200" y="220134"/>
            <a:ext cx="6443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p:nvPr>
        </p:nvSpPr>
        <p:spPr>
          <a:xfrm>
            <a:off x="6005605"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913805"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CC3E18CC-8293-4C00-9732-053953E88078}"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5538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0" name="Picture Placeholder 11"/>
          <p:cNvSpPr>
            <a:spLocks noGrp="1"/>
          </p:cNvSpPr>
          <p:nvPr>
            <p:ph type="pic" sz="quarter" idx="13"/>
          </p:nvPr>
        </p:nvSpPr>
        <p:spPr>
          <a:xfrm>
            <a:off x="203200" y="220134"/>
            <a:ext cx="5105400" cy="6184900"/>
          </a:xfrm>
          <a:solidFill>
            <a:srgbClr val="7E9492"/>
          </a:solidFill>
        </p:spPr>
        <p:txBody>
          <a:bodyPr/>
          <a:lstStyle/>
          <a:p>
            <a:r>
              <a:rPr lang="nb-NO" smtClean="0"/>
              <a:t>Klikk ikonet for å legge til et bilde</a:t>
            </a:r>
            <a:endParaRPr lang="nb-NO"/>
          </a:p>
        </p:txBody>
      </p:sp>
      <p:cxnSp>
        <p:nvCxnSpPr>
          <p:cNvPr id="11" name="Straight Connector 10"/>
          <p:cNvCxnSpPr/>
          <p:nvPr userDrawn="1"/>
        </p:nvCxnSpPr>
        <p:spPr>
          <a:xfrm>
            <a:off x="6005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88715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ic - Grey">
    <p:spTree>
      <p:nvGrpSpPr>
        <p:cNvPr id="1" name=""/>
        <p:cNvGrpSpPr/>
        <p:nvPr/>
      </p:nvGrpSpPr>
      <p:grpSpPr>
        <a:xfrm>
          <a:off x="0" y="0"/>
          <a:ext cx="0" cy="0"/>
          <a:chOff x="0" y="0"/>
          <a:chExt cx="0" cy="0"/>
        </a:xfrm>
      </p:grpSpPr>
      <p:sp>
        <p:nvSpPr>
          <p:cNvPr id="7" name="Rectangle 6"/>
          <p:cNvSpPr/>
          <p:nvPr userDrawn="1"/>
        </p:nvSpPr>
        <p:spPr>
          <a:xfrm>
            <a:off x="203200" y="220134"/>
            <a:ext cx="6443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p:nvPr>
        </p:nvSpPr>
        <p:spPr>
          <a:xfrm>
            <a:off x="671604"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24B69326-A5D7-494B-A072-BB93FA58ABED}"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0" name="Picture Placeholder 11"/>
          <p:cNvSpPr>
            <a:spLocks noGrp="1"/>
          </p:cNvSpPr>
          <p:nvPr>
            <p:ph type="pic" sz="quarter" idx="13"/>
          </p:nvPr>
        </p:nvSpPr>
        <p:spPr>
          <a:xfrm>
            <a:off x="6874813" y="220134"/>
            <a:ext cx="5105400" cy="6184900"/>
          </a:xfrm>
          <a:solidFill>
            <a:srgbClr val="7E9492"/>
          </a:solidFill>
        </p:spPr>
        <p:txBody>
          <a:bodyPr/>
          <a:lstStyle/>
          <a:p>
            <a:r>
              <a:rPr lang="nb-NO" smtClean="0"/>
              <a:t>Klikk ikonet for å legge til et bilde</a:t>
            </a:r>
            <a:endParaRPr lang="nb-NO"/>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8736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 Text - Grey">
    <p:spTree>
      <p:nvGrpSpPr>
        <p:cNvPr id="1" name=""/>
        <p:cNvGrpSpPr/>
        <p:nvPr/>
      </p:nvGrpSpPr>
      <p:grpSpPr>
        <a:xfrm>
          <a:off x="0" y="0"/>
          <a:ext cx="0" cy="0"/>
          <a:chOff x="0" y="0"/>
          <a:chExt cx="0" cy="0"/>
        </a:xfrm>
      </p:grpSpPr>
      <p:sp>
        <p:nvSpPr>
          <p:cNvPr id="7" name="Rectangle 6"/>
          <p:cNvSpPr/>
          <p:nvPr userDrawn="1"/>
        </p:nvSpPr>
        <p:spPr>
          <a:xfrm>
            <a:off x="5537200" y="220134"/>
            <a:ext cx="6443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p:nvPr>
        </p:nvSpPr>
        <p:spPr>
          <a:xfrm>
            <a:off x="6005605"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913805"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6B8181E7-5A7A-4EA9-B969-7E99EE02F1A8}"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5538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11" name="Straight Connector 10"/>
          <p:cNvCxnSpPr/>
          <p:nvPr userDrawn="1"/>
        </p:nvCxnSpPr>
        <p:spPr>
          <a:xfrm>
            <a:off x="6005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203200" y="220134"/>
            <a:ext cx="5105400" cy="618519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8" name="Content Placeholder 17"/>
          <p:cNvSpPr>
            <a:spLocks noGrp="1"/>
          </p:cNvSpPr>
          <p:nvPr>
            <p:ph sz="quarter" idx="13" hasCustomPrompt="1"/>
          </p:nvPr>
        </p:nvSpPr>
        <p:spPr>
          <a:xfrm>
            <a:off x="203200" y="220134"/>
            <a:ext cx="5105400" cy="6184900"/>
          </a:xfrm>
        </p:spPr>
        <p:txBody>
          <a:bodyPr/>
          <a:lstStyle>
            <a:lvl1pPr marL="0" indent="0">
              <a:buNone/>
              <a:defRPr baseline="0"/>
            </a:lvl1pPr>
          </a:lstStyle>
          <a:p>
            <a:pPr lvl="0"/>
            <a:r>
              <a:rPr lang="nb-NO" dirty="0" smtClean="0"/>
              <a:t>Graph / </a:t>
            </a:r>
            <a:r>
              <a:rPr lang="nb-NO" dirty="0" err="1" smtClean="0"/>
              <a:t>Smartart</a:t>
            </a:r>
            <a:endParaRPr lang="nb-NO" dirty="0"/>
          </a:p>
        </p:txBody>
      </p:sp>
    </p:spTree>
    <p:extLst>
      <p:ext uri="{BB962C8B-B14F-4D97-AF65-F5344CB8AC3E}">
        <p14:creationId xmlns="" xmlns:p14="http://schemas.microsoft.com/office/powerpoint/2010/main" val="2695777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Graph - Grey">
    <p:spTree>
      <p:nvGrpSpPr>
        <p:cNvPr id="1" name=""/>
        <p:cNvGrpSpPr/>
        <p:nvPr/>
      </p:nvGrpSpPr>
      <p:grpSpPr>
        <a:xfrm>
          <a:off x="0" y="0"/>
          <a:ext cx="0" cy="0"/>
          <a:chOff x="0" y="0"/>
          <a:chExt cx="0" cy="0"/>
        </a:xfrm>
      </p:grpSpPr>
      <p:sp>
        <p:nvSpPr>
          <p:cNvPr id="7" name="Rectangle 6"/>
          <p:cNvSpPr/>
          <p:nvPr userDrawn="1"/>
        </p:nvSpPr>
        <p:spPr>
          <a:xfrm>
            <a:off x="203200" y="220134"/>
            <a:ext cx="6443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p:nvPr>
        </p:nvSpPr>
        <p:spPr>
          <a:xfrm>
            <a:off x="671604" y="570881"/>
            <a:ext cx="5458263" cy="1143000"/>
          </a:xfrm>
        </p:spPr>
        <p:txBody>
          <a:bodyPr/>
          <a:lstStyle/>
          <a:p>
            <a:r>
              <a:rPr lang="nb-NO" smtClean="0"/>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10"/>
          </p:nvPr>
        </p:nvSpPr>
        <p:spPr/>
        <p:txBody>
          <a:bodyPr/>
          <a:lstStyle/>
          <a:p>
            <a:fld id="{1A5F0BAE-F9D2-4A62-ABB1-1F9DBC1680F4}"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874813" y="220134"/>
            <a:ext cx="5105400" cy="618519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3" name="Content Placeholder 17"/>
          <p:cNvSpPr>
            <a:spLocks noGrp="1"/>
          </p:cNvSpPr>
          <p:nvPr>
            <p:ph sz="quarter" idx="13" hasCustomPrompt="1"/>
          </p:nvPr>
        </p:nvSpPr>
        <p:spPr>
          <a:xfrm>
            <a:off x="6874813" y="220134"/>
            <a:ext cx="5105400" cy="6184900"/>
          </a:xfrm>
        </p:spPr>
        <p:txBody>
          <a:bodyPr/>
          <a:lstStyle>
            <a:lvl1pPr marL="0" indent="0">
              <a:buNone/>
              <a:defRPr baseline="0"/>
            </a:lvl1pPr>
          </a:lstStyle>
          <a:p>
            <a:pPr lvl="0"/>
            <a:r>
              <a:rPr lang="nb-NO" dirty="0" smtClean="0"/>
              <a:t>Graph / </a:t>
            </a:r>
            <a:r>
              <a:rPr lang="nb-NO" dirty="0" err="1" smtClean="0"/>
              <a:t>Smartart</a:t>
            </a:r>
            <a:endParaRPr lang="nb-NO" dirty="0"/>
          </a:p>
        </p:txBody>
      </p:sp>
    </p:spTree>
    <p:extLst>
      <p:ext uri="{BB962C8B-B14F-4D97-AF65-F5344CB8AC3E}">
        <p14:creationId xmlns="" xmlns:p14="http://schemas.microsoft.com/office/powerpoint/2010/main" val="1527768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p:cNvSpPr/>
          <p:nvPr userDrawn="1"/>
        </p:nvSpPr>
        <p:spPr>
          <a:xfrm>
            <a:off x="203200" y="220134"/>
            <a:ext cx="11777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4" name="Date Placeholder 3"/>
          <p:cNvSpPr>
            <a:spLocks noGrp="1"/>
          </p:cNvSpPr>
          <p:nvPr>
            <p:ph type="dt" sz="half" idx="10"/>
          </p:nvPr>
        </p:nvSpPr>
        <p:spPr/>
        <p:txBody>
          <a:bodyPr/>
          <a:lstStyle/>
          <a:p>
            <a:fld id="{4E89940C-6844-4ABA-8B87-7EECDE0F0CEA}"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9" name="Picture Placeholder 8"/>
          <p:cNvSpPr>
            <a:spLocks noGrp="1"/>
          </p:cNvSpPr>
          <p:nvPr>
            <p:ph type="pic" sz="quarter" idx="13"/>
          </p:nvPr>
        </p:nvSpPr>
        <p:spPr>
          <a:xfrm>
            <a:off x="203200" y="292100"/>
            <a:ext cx="11777133" cy="6112933"/>
          </a:xfrm>
          <a:solidFill>
            <a:srgbClr val="BCCCD1"/>
          </a:solidFill>
        </p:spPr>
        <p:txBody>
          <a:bodyPr/>
          <a:lstStyle/>
          <a:p>
            <a:r>
              <a:rPr lang="nb-NO" smtClean="0"/>
              <a:t>Klikk ikonet for å legge til et bilde</a:t>
            </a:r>
            <a:endParaRPr lang="nb-NO"/>
          </a:p>
        </p:txBody>
      </p:sp>
    </p:spTree>
    <p:extLst>
      <p:ext uri="{BB962C8B-B14F-4D97-AF65-F5344CB8AC3E}">
        <p14:creationId xmlns="" xmlns:p14="http://schemas.microsoft.com/office/powerpoint/2010/main" val="468937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or Quote">
    <p:spTree>
      <p:nvGrpSpPr>
        <p:cNvPr id="1" name=""/>
        <p:cNvGrpSpPr/>
        <p:nvPr/>
      </p:nvGrpSpPr>
      <p:grpSpPr>
        <a:xfrm>
          <a:off x="0" y="0"/>
          <a:ext cx="0" cy="0"/>
          <a:chOff x="0" y="0"/>
          <a:chExt cx="0" cy="0"/>
        </a:xfrm>
      </p:grpSpPr>
      <p:sp>
        <p:nvSpPr>
          <p:cNvPr id="7" name="Rectangle 6"/>
          <p:cNvSpPr/>
          <p:nvPr userDrawn="1"/>
        </p:nvSpPr>
        <p:spPr>
          <a:xfrm>
            <a:off x="203200" y="220134"/>
            <a:ext cx="11777013" cy="618519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3" name="Content Placeholder 2"/>
          <p:cNvSpPr>
            <a:spLocks noGrp="1"/>
          </p:cNvSpPr>
          <p:nvPr>
            <p:ph idx="1" hasCustomPrompt="1"/>
          </p:nvPr>
        </p:nvSpPr>
        <p:spPr>
          <a:xfrm>
            <a:off x="205427" y="292377"/>
            <a:ext cx="11774787" cy="6112953"/>
          </a:xfrm>
        </p:spPr>
        <p:txBody>
          <a:bodyPr anchor="ctr">
            <a:normAutofit/>
          </a:bodyPr>
          <a:lstStyle>
            <a:lvl1pPr marL="0" indent="0" algn="ctr">
              <a:buNone/>
              <a:defRPr sz="4267" b="1">
                <a:latin typeface="Times New Roman"/>
                <a:cs typeface="Times New Roman"/>
              </a:defRPr>
            </a:lvl1pPr>
          </a:lstStyle>
          <a:p>
            <a:pPr lvl="0"/>
            <a:r>
              <a:rPr lang="nb-NO" dirty="0" smtClean="0"/>
              <a:t>«</a:t>
            </a:r>
            <a:r>
              <a:rPr lang="nb-NO" dirty="0" err="1" smtClean="0"/>
              <a:t>Quote</a:t>
            </a:r>
            <a:r>
              <a:rPr lang="nb-NO" dirty="0" smtClean="0"/>
              <a:t>»</a:t>
            </a:r>
            <a:endParaRPr lang="nb-NO" dirty="0"/>
          </a:p>
        </p:txBody>
      </p:sp>
      <p:sp>
        <p:nvSpPr>
          <p:cNvPr id="4" name="Date Placeholder 3"/>
          <p:cNvSpPr>
            <a:spLocks noGrp="1"/>
          </p:cNvSpPr>
          <p:nvPr>
            <p:ph type="dt" sz="half" idx="10"/>
          </p:nvPr>
        </p:nvSpPr>
        <p:spPr/>
        <p:txBody>
          <a:bodyPr/>
          <a:lstStyle/>
          <a:p>
            <a:fld id="{C8F1F15B-534E-4184-AAEE-33439B782E7B}"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1310142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65AE1A-1C4F-4D02-A38E-B7D568C90620}" type="datetime1">
              <a:rPr lang="en-US" smtClean="0">
                <a:solidFill>
                  <a:srgbClr val="252525"/>
                </a:solidFill>
              </a:rPr>
              <a:pPr/>
              <a:t>2/2/2017</a:t>
            </a:fld>
            <a:endParaRPr lang="nb-NO" dirty="0">
              <a:solidFill>
                <a:srgbClr val="252525"/>
              </a:solidFill>
            </a:endParaRPr>
          </a:p>
        </p:txBody>
      </p:sp>
      <p:sp>
        <p:nvSpPr>
          <p:cNvPr id="5" name="Footer Placeholder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p>
            <a:fld id="{28385D78-4187-AD4C-B928-A8579EE9A756}" type="slidenum">
              <a:rPr lang="nb-NO" smtClean="0">
                <a:solidFill>
                  <a:srgbClr val="252525"/>
                </a:solidFill>
              </a:rPr>
              <a:pPr/>
              <a:t>‹#›</a:t>
            </a:fld>
            <a:endParaRPr lang="nb-NO">
              <a:solidFill>
                <a:srgbClr val="252525"/>
              </a:solidFill>
            </a:endParaRPr>
          </a:p>
        </p:txBody>
      </p:sp>
      <p:sp>
        <p:nvSpPr>
          <p:cNvPr id="8" name="Rectangle 7"/>
          <p:cNvSpPr/>
          <p:nvPr userDrawn="1"/>
        </p:nvSpPr>
        <p:spPr>
          <a:xfrm>
            <a:off x="205427" y="220965"/>
            <a:ext cx="3840000"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1" name="Rectangle 10"/>
          <p:cNvSpPr/>
          <p:nvPr userDrawn="1"/>
        </p:nvSpPr>
        <p:spPr>
          <a:xfrm>
            <a:off x="8140213" y="220965"/>
            <a:ext cx="3840000" cy="714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2" name="Rectangle 11"/>
          <p:cNvSpPr/>
          <p:nvPr userDrawn="1"/>
        </p:nvSpPr>
        <p:spPr>
          <a:xfrm>
            <a:off x="4172820" y="220965"/>
            <a:ext cx="3840000" cy="71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3" name="Picture Placeholder 8"/>
          <p:cNvSpPr>
            <a:spLocks noGrp="1"/>
          </p:cNvSpPr>
          <p:nvPr>
            <p:ph type="pic" sz="quarter" idx="13"/>
          </p:nvPr>
        </p:nvSpPr>
        <p:spPr>
          <a:xfrm>
            <a:off x="203200" y="292100"/>
            <a:ext cx="3842227" cy="1994312"/>
          </a:xfrm>
          <a:solidFill>
            <a:srgbClr val="BCCCD1"/>
          </a:solidFill>
        </p:spPr>
        <p:txBody>
          <a:bodyPr/>
          <a:lstStyle/>
          <a:p>
            <a:r>
              <a:rPr lang="nb-NO" smtClean="0"/>
              <a:t>Klikk ikonet for å legge til et bilde</a:t>
            </a:r>
            <a:endParaRPr lang="nb-NO"/>
          </a:p>
        </p:txBody>
      </p:sp>
      <p:sp>
        <p:nvSpPr>
          <p:cNvPr id="14" name="Picture Placeholder 8"/>
          <p:cNvSpPr>
            <a:spLocks noGrp="1"/>
          </p:cNvSpPr>
          <p:nvPr>
            <p:ph type="pic" sz="quarter" idx="14"/>
          </p:nvPr>
        </p:nvSpPr>
        <p:spPr>
          <a:xfrm>
            <a:off x="4170593" y="292100"/>
            <a:ext cx="3842227" cy="1994312"/>
          </a:xfrm>
          <a:solidFill>
            <a:srgbClr val="BCCCD1"/>
          </a:solidFill>
        </p:spPr>
        <p:txBody>
          <a:bodyPr/>
          <a:lstStyle/>
          <a:p>
            <a:r>
              <a:rPr lang="nb-NO" smtClean="0"/>
              <a:t>Klikk ikonet for å legge til et bilde</a:t>
            </a:r>
            <a:endParaRPr lang="nb-NO"/>
          </a:p>
        </p:txBody>
      </p:sp>
      <p:sp>
        <p:nvSpPr>
          <p:cNvPr id="15" name="Picture Placeholder 8"/>
          <p:cNvSpPr>
            <a:spLocks noGrp="1"/>
          </p:cNvSpPr>
          <p:nvPr>
            <p:ph type="pic" sz="quarter" idx="15"/>
          </p:nvPr>
        </p:nvSpPr>
        <p:spPr>
          <a:xfrm>
            <a:off x="8137987" y="292100"/>
            <a:ext cx="3842227" cy="1994312"/>
          </a:xfrm>
          <a:solidFill>
            <a:srgbClr val="BCCCD1"/>
          </a:solidFill>
        </p:spPr>
        <p:txBody>
          <a:bodyPr/>
          <a:lstStyle/>
          <a:p>
            <a:r>
              <a:rPr lang="nb-NO" smtClean="0"/>
              <a:t>Klikk ikonet for å legge til et bilde</a:t>
            </a:r>
            <a:endParaRPr lang="nb-NO"/>
          </a:p>
        </p:txBody>
      </p:sp>
      <p:sp>
        <p:nvSpPr>
          <p:cNvPr id="16" name="Content Placeholder 2"/>
          <p:cNvSpPr>
            <a:spLocks noGrp="1"/>
          </p:cNvSpPr>
          <p:nvPr>
            <p:ph idx="1"/>
          </p:nvPr>
        </p:nvSpPr>
        <p:spPr>
          <a:xfrm>
            <a:off x="205428" y="2404945"/>
            <a:ext cx="3840000"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Content Placeholder 2"/>
          <p:cNvSpPr>
            <a:spLocks noGrp="1"/>
          </p:cNvSpPr>
          <p:nvPr>
            <p:ph idx="16"/>
          </p:nvPr>
        </p:nvSpPr>
        <p:spPr>
          <a:xfrm>
            <a:off x="4172820" y="2404945"/>
            <a:ext cx="3840000"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8" name="Content Placeholder 2"/>
          <p:cNvSpPr>
            <a:spLocks noGrp="1"/>
          </p:cNvSpPr>
          <p:nvPr>
            <p:ph idx="17"/>
          </p:nvPr>
        </p:nvSpPr>
        <p:spPr>
          <a:xfrm>
            <a:off x="8137987" y="2404945"/>
            <a:ext cx="3840000" cy="38002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 xmlns:p14="http://schemas.microsoft.com/office/powerpoint/2010/main" val="952215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 Purple">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1659468"/>
            <a:ext cx="5754683" cy="1540933"/>
          </a:xfrm>
        </p:spPr>
        <p:txBody>
          <a:bodyPr anchor="b">
            <a:normAutofit/>
          </a:bodyPr>
          <a:lstStyle>
            <a:lvl1pPr>
              <a:defRPr sz="3200">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663051" y="3657600"/>
            <a:ext cx="5754683" cy="711200"/>
          </a:xfrm>
        </p:spPr>
        <p:txBody>
          <a:bodyPr lIns="0" rIns="0">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B3954B38-0C17-40BB-90CB-7DFBBB036C15}"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cxnSp>
        <p:nvCxnSpPr>
          <p:cNvPr id="13" name="Straight Connector 12"/>
          <p:cNvCxnSpPr/>
          <p:nvPr userDrawn="1"/>
        </p:nvCxnSpPr>
        <p:spPr>
          <a:xfrm>
            <a:off x="693249" y="3443895"/>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6"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spTree>
    <p:extLst>
      <p:ext uri="{BB962C8B-B14F-4D97-AF65-F5344CB8AC3E}">
        <p14:creationId xmlns="" xmlns:p14="http://schemas.microsoft.com/office/powerpoint/2010/main" val="2300718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 Green">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rgbClr val="007C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1659468"/>
            <a:ext cx="5754683" cy="1540933"/>
          </a:xfrm>
        </p:spPr>
        <p:txBody>
          <a:bodyPr anchor="b">
            <a:normAutofit/>
          </a:bodyPr>
          <a:lstStyle>
            <a:lvl1pPr>
              <a:defRPr sz="3200">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663051" y="3657600"/>
            <a:ext cx="5754683" cy="711200"/>
          </a:xfrm>
        </p:spPr>
        <p:txBody>
          <a:bodyPr lIns="0" rIns="0">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F42AC9B5-8B3B-4262-8956-7465D7269F9E}"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93249" y="3443895"/>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363317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ACC7290-8AB1-4085-A20B-124BA56A3828}"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
        <p:nvSpPr>
          <p:cNvPr id="6" name="Plassholder for lysbildenummer 5"/>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2398125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 Yellow">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1659468"/>
            <a:ext cx="5754683" cy="1540933"/>
          </a:xfrm>
        </p:spPr>
        <p:txBody>
          <a:bodyPr anchor="b">
            <a:normAutofit/>
          </a:bodyPr>
          <a:lstStyle>
            <a:lvl1pPr>
              <a:defRPr sz="3200">
                <a:solidFill>
                  <a:schemeClr val="tx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663051" y="3657600"/>
            <a:ext cx="5754683" cy="711200"/>
          </a:xfrm>
        </p:spPr>
        <p:txBody>
          <a:bodyPr lIns="0" rIns="0">
            <a:normAutofit/>
          </a:bodyPr>
          <a:lstStyle>
            <a:lvl1pPr marL="0" indent="0" algn="l">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06C9879C-F1EB-4BF0-BB59-B4FF1923100D}"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93249" y="3443895"/>
            <a:ext cx="430844" cy="0"/>
          </a:xfrm>
          <a:prstGeom prst="line">
            <a:avLst/>
          </a:prstGeom>
          <a:ln w="6350" cmpd="sng">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333777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 Blue">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1659468"/>
            <a:ext cx="5754683" cy="1540933"/>
          </a:xfrm>
        </p:spPr>
        <p:txBody>
          <a:bodyPr anchor="b">
            <a:normAutofit/>
          </a:bodyPr>
          <a:lstStyle>
            <a:lvl1pPr>
              <a:defRPr sz="3200">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663051" y="3657600"/>
            <a:ext cx="5754683" cy="711200"/>
          </a:xfrm>
        </p:spPr>
        <p:txBody>
          <a:bodyPr lIns="0" rIns="0">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12B9FCBA-5EC8-486B-979B-33A77CE2AAA6}"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93249" y="3443895"/>
            <a:ext cx="430844" cy="0"/>
          </a:xfrm>
          <a:prstGeom prst="line">
            <a:avLst/>
          </a:pr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3685711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 Red">
    <p:spTree>
      <p:nvGrpSpPr>
        <p:cNvPr id="1" name=""/>
        <p:cNvGrpSpPr/>
        <p:nvPr/>
      </p:nvGrpSpPr>
      <p:grpSpPr>
        <a:xfrm>
          <a:off x="0" y="0"/>
          <a:ext cx="0" cy="0"/>
          <a:chOff x="0" y="0"/>
          <a:chExt cx="0" cy="0"/>
        </a:xfrm>
      </p:grpSpPr>
      <p:sp>
        <p:nvSpPr>
          <p:cNvPr id="10" name="Rectangle 9"/>
          <p:cNvSpPr/>
          <p:nvPr userDrawn="1"/>
        </p:nvSpPr>
        <p:spPr>
          <a:xfrm>
            <a:off x="203200" y="220134"/>
            <a:ext cx="11777013" cy="61851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ctrTitle"/>
          </p:nvPr>
        </p:nvSpPr>
        <p:spPr>
          <a:xfrm>
            <a:off x="663051" y="1659468"/>
            <a:ext cx="5754683" cy="1540933"/>
          </a:xfrm>
        </p:spPr>
        <p:txBody>
          <a:bodyPr anchor="b">
            <a:normAutofit/>
          </a:bodyPr>
          <a:lstStyle>
            <a:lvl1pPr>
              <a:defRPr sz="3200">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663051" y="3657600"/>
            <a:ext cx="5754683" cy="711200"/>
          </a:xfrm>
        </p:spPr>
        <p:txBody>
          <a:bodyPr lIns="0" rIns="0">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41A91A7B-2FC8-41C3-B9EC-A9D93E2ED503}" type="datetime1">
              <a:rPr lang="en-US" smtClean="0">
                <a:solidFill>
                  <a:srgbClr val="252525"/>
                </a:solidFill>
              </a:rPr>
              <a:pPr/>
              <a:t>2/2/2017</a:t>
            </a:fld>
            <a:endParaRPr lang="nb-NO">
              <a:solidFill>
                <a:srgbClr val="252525"/>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b-NO" smtClean="0">
                <a:solidFill>
                  <a:srgbClr val="252525"/>
                </a:solidFill>
              </a:rPr>
              <a:t>marit.boe@usn.no          karin.hognestad@usn.no</a:t>
            </a:r>
            <a:endParaRPr lang="nb-NO">
              <a:solidFill>
                <a:srgbClr val="25252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solidFill>
                  <a:srgbClr val="252525"/>
                </a:solidFill>
              </a:rPr>
              <a:pPr/>
              <a:t>‹#›</a:t>
            </a:fld>
            <a:endParaRPr lang="nb-NO">
              <a:solidFill>
                <a:srgbClr val="252525"/>
              </a:solidFill>
            </a:endParaRPr>
          </a:p>
        </p:txBody>
      </p:sp>
      <p:sp>
        <p:nvSpPr>
          <p:cNvPr id="12" name="Picture Placeholder 11"/>
          <p:cNvSpPr>
            <a:spLocks noGrp="1"/>
          </p:cNvSpPr>
          <p:nvPr>
            <p:ph type="pic" sz="quarter" idx="13"/>
          </p:nvPr>
        </p:nvSpPr>
        <p:spPr>
          <a:xfrm>
            <a:off x="6874933" y="292377"/>
            <a:ext cx="5105400" cy="6112657"/>
          </a:xfrm>
          <a:solidFill>
            <a:srgbClr val="7E9492"/>
          </a:solidFill>
        </p:spPr>
        <p:txBody>
          <a:bodyPr/>
          <a:lstStyle/>
          <a:p>
            <a:r>
              <a:rPr lang="nb-NO" smtClean="0"/>
              <a:t>Klikk ikonet for å legge til et bilde</a:t>
            </a:r>
            <a:endParaRPr lang="nb-NO"/>
          </a:p>
        </p:txBody>
      </p:sp>
      <p:cxnSp>
        <p:nvCxnSpPr>
          <p:cNvPr id="13" name="Straight Connector 12"/>
          <p:cNvCxnSpPr/>
          <p:nvPr userDrawn="1"/>
        </p:nvCxnSpPr>
        <p:spPr>
          <a:xfrm>
            <a:off x="693249" y="3443895"/>
            <a:ext cx="430844" cy="0"/>
          </a:xfrm>
          <a:prstGeom prst="line">
            <a:avLst/>
          </a:prstGeom>
          <a:ln w="63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rgbClr val="591B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Tree>
    <p:extLst>
      <p:ext uri="{BB962C8B-B14F-4D97-AF65-F5344CB8AC3E}">
        <p14:creationId xmlns="" xmlns:p14="http://schemas.microsoft.com/office/powerpoint/2010/main" val="360008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5EDEE286-5D7E-42D6-B768-59E01EB7FF3E}" type="datetime1">
              <a:rPr lang="en-US" smtClean="0"/>
              <a:pPr/>
              <a:t>2/2/2017</a:t>
            </a:fld>
            <a:endParaRPr lang="nb-NO"/>
          </a:p>
        </p:txBody>
      </p:sp>
      <p:sp>
        <p:nvSpPr>
          <p:cNvPr id="6" name="Plassholder for bunntekst 5"/>
          <p:cNvSpPr>
            <a:spLocks noGrp="1"/>
          </p:cNvSpPr>
          <p:nvPr>
            <p:ph type="ftr" sz="quarter" idx="11"/>
          </p:nvPr>
        </p:nvSpPr>
        <p:spPr/>
        <p:txBody>
          <a:bodyPr/>
          <a:lstStyle/>
          <a:p>
            <a:r>
              <a:rPr lang="nb-NO" smtClean="0"/>
              <a:t>marit.boe@usn.no          karin.hognestad@usn.no</a:t>
            </a:r>
            <a:endParaRPr lang="nb-NO"/>
          </a:p>
        </p:txBody>
      </p:sp>
      <p:sp>
        <p:nvSpPr>
          <p:cNvPr id="7" name="Plassholder for lysbildenummer 6"/>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42254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4C89A87-E08F-4D40-B81B-4F962F05BDBF}" type="datetime1">
              <a:rPr lang="en-US" smtClean="0"/>
              <a:pPr/>
              <a:t>2/2/2017</a:t>
            </a:fld>
            <a:endParaRPr lang="nb-NO"/>
          </a:p>
        </p:txBody>
      </p:sp>
      <p:sp>
        <p:nvSpPr>
          <p:cNvPr id="8" name="Plassholder for bunntekst 7"/>
          <p:cNvSpPr>
            <a:spLocks noGrp="1"/>
          </p:cNvSpPr>
          <p:nvPr>
            <p:ph type="ftr" sz="quarter" idx="11"/>
          </p:nvPr>
        </p:nvSpPr>
        <p:spPr/>
        <p:txBody>
          <a:bodyPr/>
          <a:lstStyle/>
          <a:p>
            <a:r>
              <a:rPr lang="nb-NO" smtClean="0"/>
              <a:t>marit.boe@usn.no          karin.hognestad@usn.no</a:t>
            </a:r>
            <a:endParaRPr lang="nb-NO"/>
          </a:p>
        </p:txBody>
      </p:sp>
      <p:sp>
        <p:nvSpPr>
          <p:cNvPr id="9" name="Plassholder for lysbildenummer 8"/>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229518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43567DD-AD0A-4AE8-9E4A-4A3537C3408F}" type="datetime1">
              <a:rPr lang="en-US" smtClean="0"/>
              <a:pPr/>
              <a:t>2/2/2017</a:t>
            </a:fld>
            <a:endParaRPr lang="nb-NO"/>
          </a:p>
        </p:txBody>
      </p:sp>
      <p:sp>
        <p:nvSpPr>
          <p:cNvPr id="4" name="Plassholder for bunntekst 3"/>
          <p:cNvSpPr>
            <a:spLocks noGrp="1"/>
          </p:cNvSpPr>
          <p:nvPr>
            <p:ph type="ftr" sz="quarter" idx="11"/>
          </p:nvPr>
        </p:nvSpPr>
        <p:spPr/>
        <p:txBody>
          <a:bodyPr/>
          <a:lstStyle/>
          <a:p>
            <a:r>
              <a:rPr lang="nb-NO" smtClean="0"/>
              <a:t>marit.boe@usn.no          karin.hognestad@usn.no</a:t>
            </a:r>
            <a:endParaRPr lang="nb-NO"/>
          </a:p>
        </p:txBody>
      </p:sp>
      <p:sp>
        <p:nvSpPr>
          <p:cNvPr id="5" name="Plassholder for lysbildenummer 4"/>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119133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9791114-A453-4C0A-B717-8C3D54F573AC}" type="datetime1">
              <a:rPr lang="en-US" smtClean="0"/>
              <a:pPr/>
              <a:t>2/2/2017</a:t>
            </a:fld>
            <a:endParaRPr lang="nb-NO"/>
          </a:p>
        </p:txBody>
      </p:sp>
      <p:sp>
        <p:nvSpPr>
          <p:cNvPr id="3" name="Plassholder for bunntekst 2"/>
          <p:cNvSpPr>
            <a:spLocks noGrp="1"/>
          </p:cNvSpPr>
          <p:nvPr>
            <p:ph type="ftr" sz="quarter" idx="11"/>
          </p:nvPr>
        </p:nvSpPr>
        <p:spPr/>
        <p:txBody>
          <a:bodyPr/>
          <a:lstStyle/>
          <a:p>
            <a:r>
              <a:rPr lang="nb-NO" smtClean="0"/>
              <a:t>marit.boe@usn.no          karin.hognestad@usn.no</a:t>
            </a:r>
            <a:endParaRPr lang="nb-NO"/>
          </a:p>
        </p:txBody>
      </p:sp>
      <p:sp>
        <p:nvSpPr>
          <p:cNvPr id="4" name="Plassholder for lysbildenummer 3"/>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328539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4593EEC-65A4-459F-8A5E-18DA001B0BE4}" type="datetime1">
              <a:rPr lang="en-US" smtClean="0"/>
              <a:pPr/>
              <a:t>2/2/2017</a:t>
            </a:fld>
            <a:endParaRPr lang="nb-NO"/>
          </a:p>
        </p:txBody>
      </p:sp>
      <p:sp>
        <p:nvSpPr>
          <p:cNvPr id="6" name="Plassholder for bunntekst 5"/>
          <p:cNvSpPr>
            <a:spLocks noGrp="1"/>
          </p:cNvSpPr>
          <p:nvPr>
            <p:ph type="ftr" sz="quarter" idx="11"/>
          </p:nvPr>
        </p:nvSpPr>
        <p:spPr/>
        <p:txBody>
          <a:bodyPr/>
          <a:lstStyle/>
          <a:p>
            <a:r>
              <a:rPr lang="nb-NO" smtClean="0"/>
              <a:t>marit.boe@usn.no          karin.hognestad@usn.no</a:t>
            </a:r>
            <a:endParaRPr lang="nb-NO"/>
          </a:p>
        </p:txBody>
      </p:sp>
      <p:sp>
        <p:nvSpPr>
          <p:cNvPr id="7" name="Plassholder for lysbildenummer 6"/>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34385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796FA34-4A70-4A78-88CA-35A3D3193529}" type="datetime1">
              <a:rPr lang="en-US" smtClean="0"/>
              <a:pPr/>
              <a:t>2/2/2017</a:t>
            </a:fld>
            <a:endParaRPr lang="nb-NO"/>
          </a:p>
        </p:txBody>
      </p:sp>
      <p:sp>
        <p:nvSpPr>
          <p:cNvPr id="6" name="Plassholder for bunntekst 5"/>
          <p:cNvSpPr>
            <a:spLocks noGrp="1"/>
          </p:cNvSpPr>
          <p:nvPr>
            <p:ph type="ftr" sz="quarter" idx="11"/>
          </p:nvPr>
        </p:nvSpPr>
        <p:spPr/>
        <p:txBody>
          <a:bodyPr/>
          <a:lstStyle/>
          <a:p>
            <a:r>
              <a:rPr lang="nb-NO" smtClean="0"/>
              <a:t>marit.boe@usn.no          karin.hognestad@usn.no</a:t>
            </a:r>
            <a:endParaRPr lang="nb-NO"/>
          </a:p>
        </p:txBody>
      </p:sp>
      <p:sp>
        <p:nvSpPr>
          <p:cNvPr id="7" name="Plassholder for lysbildenummer 6"/>
          <p:cNvSpPr>
            <a:spLocks noGrp="1"/>
          </p:cNvSpPr>
          <p:nvPr>
            <p:ph type="sldNum" sz="quarter" idx="12"/>
          </p:nvPr>
        </p:nvSpPr>
        <p:spPr/>
        <p:txBody>
          <a:body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141886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0AA03-CAD4-407A-AE29-6B1EC93E65D2}" type="datetime1">
              <a:rPr lang="en-US" smtClean="0"/>
              <a:pPr/>
              <a:t>2/2/2017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marit.boe@usn.no          karin.hognestad@usn.no</a:t>
            </a:r>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0D7AB-218A-4421-B0B0-219DB751FDD5}" type="slidenum">
              <a:rPr lang="nb-NO" smtClean="0"/>
              <a:pPr/>
              <a:t>‹#›</a:t>
            </a:fld>
            <a:endParaRPr lang="nb-NO"/>
          </a:p>
        </p:txBody>
      </p:sp>
    </p:spTree>
    <p:extLst>
      <p:ext uri="{BB962C8B-B14F-4D97-AF65-F5344CB8AC3E}">
        <p14:creationId xmlns="" xmlns:p14="http://schemas.microsoft.com/office/powerpoint/2010/main" val="371776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804" y="570881"/>
            <a:ext cx="10615795" cy="1143000"/>
          </a:xfrm>
          <a:prstGeom prst="rect">
            <a:avLst/>
          </a:prstGeom>
        </p:spPr>
        <p:txBody>
          <a:bodyPr vert="horz" lIns="0" tIns="0" rIns="0" bIns="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783004" y="2126457"/>
            <a:ext cx="10707595" cy="3800208"/>
          </a:xfrm>
          <a:prstGeom prst="rect">
            <a:avLst/>
          </a:prstGeom>
        </p:spPr>
        <p:txBody>
          <a:bodyPr vert="horz" lIns="91440" tIns="0" rIns="9144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Date Placeholder 3"/>
          <p:cNvSpPr>
            <a:spLocks noGrp="1"/>
          </p:cNvSpPr>
          <p:nvPr>
            <p:ph type="dt" sz="half" idx="2"/>
          </p:nvPr>
        </p:nvSpPr>
        <p:spPr>
          <a:xfrm>
            <a:off x="1776275" y="6488194"/>
            <a:ext cx="2205709" cy="212821"/>
          </a:xfrm>
          <a:prstGeom prst="rect">
            <a:avLst/>
          </a:prstGeom>
        </p:spPr>
        <p:txBody>
          <a:bodyPr vert="horz" lIns="0" tIns="0" rIns="0" bIns="0" rtlCol="0" anchor="ctr"/>
          <a:lstStyle>
            <a:lvl1pPr algn="l">
              <a:defRPr sz="1067">
                <a:solidFill>
                  <a:schemeClr val="tx1"/>
                </a:solidFill>
              </a:defRPr>
            </a:lvl1pPr>
          </a:lstStyle>
          <a:p>
            <a:pPr defTabSz="609585"/>
            <a:fld id="{C391F300-30DF-46CD-ADDA-87F9E001642F}" type="datetime1">
              <a:rPr lang="en-US" smtClean="0">
                <a:solidFill>
                  <a:srgbClr val="252525"/>
                </a:solidFill>
              </a:rPr>
              <a:pPr defTabSz="609585"/>
              <a:t>2/2/2017</a:t>
            </a:fld>
            <a:endParaRPr lang="nb-NO" dirty="0">
              <a:solidFill>
                <a:srgbClr val="252525"/>
              </a:solidFill>
            </a:endParaRPr>
          </a:p>
        </p:txBody>
      </p:sp>
      <p:sp>
        <p:nvSpPr>
          <p:cNvPr id="5" name="Footer Placeholder 4"/>
          <p:cNvSpPr>
            <a:spLocks noGrp="1"/>
          </p:cNvSpPr>
          <p:nvPr>
            <p:ph type="ftr" sz="quarter" idx="3"/>
          </p:nvPr>
        </p:nvSpPr>
        <p:spPr>
          <a:xfrm>
            <a:off x="3981984" y="6488194"/>
            <a:ext cx="3860800" cy="212821"/>
          </a:xfrm>
          <a:prstGeom prst="rect">
            <a:avLst/>
          </a:prstGeom>
        </p:spPr>
        <p:txBody>
          <a:bodyPr vert="horz" lIns="0" tIns="0" rIns="0" bIns="0" rtlCol="0" anchor="ctr"/>
          <a:lstStyle>
            <a:lvl1pPr algn="ctr">
              <a:defRPr sz="1067">
                <a:solidFill>
                  <a:schemeClr val="tx1"/>
                </a:solidFill>
              </a:defRPr>
            </a:lvl1pPr>
          </a:lstStyle>
          <a:p>
            <a:pPr defTabSz="609585"/>
            <a:r>
              <a:rPr lang="nb-NO" smtClean="0">
                <a:solidFill>
                  <a:srgbClr val="252525"/>
                </a:solidFill>
              </a:rPr>
              <a:t>marit.boe@usn.no          karin.hognestad@usn.no</a:t>
            </a:r>
            <a:endParaRPr lang="nb-NO" dirty="0">
              <a:solidFill>
                <a:srgbClr val="252525"/>
              </a:solidFill>
            </a:endParaRPr>
          </a:p>
        </p:txBody>
      </p:sp>
      <p:sp>
        <p:nvSpPr>
          <p:cNvPr id="6" name="Slide Number Placeholder 5"/>
          <p:cNvSpPr>
            <a:spLocks noGrp="1"/>
          </p:cNvSpPr>
          <p:nvPr>
            <p:ph type="sldNum" sz="quarter" idx="4"/>
          </p:nvPr>
        </p:nvSpPr>
        <p:spPr>
          <a:xfrm>
            <a:off x="9135413" y="6488194"/>
            <a:ext cx="2844800" cy="212821"/>
          </a:xfrm>
          <a:prstGeom prst="rect">
            <a:avLst/>
          </a:prstGeom>
        </p:spPr>
        <p:txBody>
          <a:bodyPr vert="horz" lIns="0" tIns="0" rIns="0" bIns="0" rtlCol="0" anchor="ctr"/>
          <a:lstStyle>
            <a:lvl1pPr algn="r">
              <a:defRPr sz="1067">
                <a:solidFill>
                  <a:schemeClr val="tx1"/>
                </a:solidFill>
              </a:defRPr>
            </a:lvl1pPr>
          </a:lstStyle>
          <a:p>
            <a:pPr defTabSz="609585"/>
            <a:fld id="{28385D78-4187-AD4C-B928-A8579EE9A756}" type="slidenum">
              <a:rPr lang="nb-NO" smtClean="0">
                <a:solidFill>
                  <a:srgbClr val="252525"/>
                </a:solidFill>
              </a:rPr>
              <a:pPr defTabSz="609585"/>
              <a:t>‹#›</a:t>
            </a:fld>
            <a:endParaRPr lang="nb-NO" dirty="0">
              <a:solidFill>
                <a:srgbClr val="252525"/>
              </a:solidFill>
            </a:endParaRPr>
          </a:p>
        </p:txBody>
      </p:sp>
      <p:sp>
        <p:nvSpPr>
          <p:cNvPr id="8" name="Date Placeholder 3"/>
          <p:cNvSpPr txBox="1">
            <a:spLocks/>
          </p:cNvSpPr>
          <p:nvPr userDrawn="1"/>
        </p:nvSpPr>
        <p:spPr>
          <a:xfrm>
            <a:off x="205427" y="6412042"/>
            <a:ext cx="2205709" cy="365125"/>
          </a:xfrm>
          <a:prstGeom prst="rect">
            <a:avLst/>
          </a:prstGeom>
        </p:spPr>
        <p:txBody>
          <a:bodyPr vert="horz" lIns="0" tIns="0" rIns="0" bIns="0" rtlCol="0" anchor="ctr"/>
          <a:lstStyle>
            <a:defPPr>
              <a:defRPr lang="en-US"/>
            </a:defPPr>
            <a:lvl1pPr marL="0" algn="l" defTabSz="457200" rtl="0" eaLnBrk="1" latinLnBrk="0" hangingPunct="1">
              <a:defRPr sz="800" kern="1200">
                <a:solidFill>
                  <a:srgbClr val="25252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b="1" dirty="0" err="1" smtClean="0"/>
              <a:t>Høgskolen</a:t>
            </a:r>
            <a:r>
              <a:rPr lang="en-US" sz="1067" b="1" dirty="0" smtClean="0"/>
              <a:t> </a:t>
            </a:r>
            <a:r>
              <a:rPr lang="en-US" sz="1067" b="1" dirty="0" err="1" smtClean="0"/>
              <a:t>i</a:t>
            </a:r>
            <a:r>
              <a:rPr lang="en-US" sz="1067" b="1" dirty="0" smtClean="0"/>
              <a:t> </a:t>
            </a:r>
            <a:r>
              <a:rPr lang="en-US" sz="1067" b="1" dirty="0" err="1" smtClean="0"/>
              <a:t>Sørøst-Norge</a:t>
            </a:r>
            <a:endParaRPr lang="nb-NO" sz="1067" b="1" dirty="0"/>
          </a:p>
        </p:txBody>
      </p:sp>
    </p:spTree>
    <p:extLst>
      <p:ext uri="{BB962C8B-B14F-4D97-AF65-F5344CB8AC3E}">
        <p14:creationId xmlns="" xmlns:p14="http://schemas.microsoft.com/office/powerpoint/2010/main" val="8390583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p:txStyles>
    <p:titleStyle>
      <a:lvl1pPr algn="l" defTabSz="609585" rtl="0" eaLnBrk="1" latinLnBrk="0" hangingPunct="1">
        <a:spcBef>
          <a:spcPct val="0"/>
        </a:spcBef>
        <a:buNone/>
        <a:defRPr sz="3200" b="1" kern="1200">
          <a:solidFill>
            <a:schemeClr val="tx1"/>
          </a:solidFill>
          <a:latin typeface="Times New Roman"/>
          <a:ea typeface="+mj-ea"/>
          <a:cs typeface="Times New Roman"/>
        </a:defRPr>
      </a:lvl1pPr>
    </p:titleStyle>
    <p:bodyStyle>
      <a:lvl1pPr marL="234945" indent="-234945" algn="l" defTabSz="609585" rtl="0" eaLnBrk="1" latinLnBrk="0" hangingPunct="1">
        <a:spcBef>
          <a:spcPct val="20000"/>
        </a:spcBef>
        <a:buFont typeface="Arial"/>
        <a:buChar char="•"/>
        <a:defRPr sz="2133" kern="1200">
          <a:solidFill>
            <a:schemeClr val="tx1"/>
          </a:solidFill>
          <a:latin typeface="Calibri Light"/>
          <a:ea typeface="+mn-ea"/>
          <a:cs typeface="Calibri Light"/>
        </a:defRPr>
      </a:lvl1pPr>
      <a:lvl2pPr marL="603236" indent="-277277" algn="l" defTabSz="601118" rtl="0" eaLnBrk="1" latinLnBrk="0" hangingPunct="1">
        <a:spcBef>
          <a:spcPct val="20000"/>
        </a:spcBef>
        <a:buFont typeface="Arial"/>
        <a:buChar char="–"/>
        <a:defRPr sz="2133" kern="1200">
          <a:solidFill>
            <a:schemeClr val="tx1"/>
          </a:solidFill>
          <a:latin typeface="Calibri Light"/>
          <a:ea typeface="+mn-ea"/>
          <a:cs typeface="Calibri Light"/>
        </a:defRPr>
      </a:lvl2pPr>
      <a:lvl3pPr marL="836063" indent="-211661" algn="l" defTabSz="836063" rtl="0" eaLnBrk="1" latinLnBrk="0" hangingPunct="1">
        <a:spcBef>
          <a:spcPct val="20000"/>
        </a:spcBef>
        <a:buFont typeface="Arial"/>
        <a:buChar char="•"/>
        <a:defRPr sz="2133" kern="1200">
          <a:solidFill>
            <a:schemeClr val="tx1"/>
          </a:solidFill>
          <a:latin typeface="Calibri Light"/>
          <a:ea typeface="+mn-ea"/>
          <a:cs typeface="Calibri Light"/>
        </a:defRPr>
      </a:lvl3pPr>
      <a:lvl4pPr marL="1073124" indent="-215895" algn="l" defTabSz="609585" rtl="0" eaLnBrk="1" latinLnBrk="0" hangingPunct="1">
        <a:spcBef>
          <a:spcPct val="20000"/>
        </a:spcBef>
        <a:buFont typeface="Arial"/>
        <a:buChar char="–"/>
        <a:defRPr sz="2133" kern="1200">
          <a:solidFill>
            <a:schemeClr val="tx1"/>
          </a:solidFill>
          <a:latin typeface="Calibri Light"/>
          <a:ea typeface="+mn-ea"/>
          <a:cs typeface="Calibri Light"/>
        </a:defRPr>
      </a:lvl4pPr>
      <a:lvl5pPr marL="1316534" indent="-232828" algn="l" defTabSz="609585" rtl="0" eaLnBrk="1" latinLnBrk="0" hangingPunct="1">
        <a:spcBef>
          <a:spcPct val="20000"/>
        </a:spcBef>
        <a:buFont typeface="Arial"/>
        <a:buChar char="»"/>
        <a:defRPr sz="2133"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smtClean="0"/>
              <a:t>Barnehagelæreren som pedagogisk leder i en kompleks hverdag</a:t>
            </a:r>
            <a:endParaRPr lang="en-US" dirty="0"/>
          </a:p>
        </p:txBody>
      </p:sp>
      <p:sp>
        <p:nvSpPr>
          <p:cNvPr id="7" name="Subtitle 6"/>
          <p:cNvSpPr>
            <a:spLocks noGrp="1"/>
          </p:cNvSpPr>
          <p:nvPr>
            <p:ph type="subTitle" idx="1"/>
          </p:nvPr>
        </p:nvSpPr>
        <p:spPr/>
        <p:txBody>
          <a:bodyPr>
            <a:normAutofit/>
          </a:bodyPr>
          <a:lstStyle/>
          <a:p>
            <a:r>
              <a:rPr lang="nb-NO" b="1" dirty="0" smtClean="0">
                <a:latin typeface="Calibri"/>
                <a:cs typeface="Calibri"/>
              </a:rPr>
              <a:t>Karin Hognestad &amp; Marit Bøe</a:t>
            </a:r>
          </a:p>
        </p:txBody>
      </p:sp>
      <p:pic>
        <p:nvPicPr>
          <p:cNvPr id="5" name="Picture 4" descr="DMonster-3.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50467" y="3479800"/>
            <a:ext cx="2048933" cy="2048933"/>
          </a:xfrm>
          <a:prstGeom prst="rect">
            <a:avLst/>
          </a:prstGeom>
        </p:spPr>
      </p:pic>
      <p:sp>
        <p:nvSpPr>
          <p:cNvPr id="2" name="Plassholder for bunntekst 1"/>
          <p:cNvSpPr>
            <a:spLocks noGrp="1"/>
          </p:cNvSpPr>
          <p:nvPr>
            <p:ph type="ftr" sz="quarter" idx="11"/>
          </p:nvPr>
        </p:nvSpPr>
        <p:spPr/>
        <p:txBody>
          <a:bodyPr/>
          <a:lstStyle/>
          <a:p>
            <a:r>
              <a:rPr lang="nb-NO" dirty="0" smtClean="0"/>
              <a:t>marit.boe@usn.no          karin.hognestad@usn.no</a:t>
            </a:r>
            <a:endParaRPr lang="nb-NO" dirty="0"/>
          </a:p>
        </p:txBody>
      </p:sp>
      <p:pic>
        <p:nvPicPr>
          <p:cNvPr id="8" name="Plassholder for bilde 7"/>
          <p:cNvPicPr>
            <a:picLocks noGrp="1" noChangeAspect="1"/>
          </p:cNvPicPr>
          <p:nvPr>
            <p:ph type="pic" sz="quarter" idx="13"/>
          </p:nvPr>
        </p:nvPicPr>
        <p:blipFill>
          <a:blip r:embed="rId4" cstate="print"/>
          <a:srcRect t="5875" b="5875"/>
          <a:stretch>
            <a:fillRect/>
          </a:stretch>
        </p:blipFill>
        <p:spPr>
          <a:xfrm>
            <a:off x="7854337" y="292377"/>
            <a:ext cx="4125995" cy="4940023"/>
          </a:xfrm>
          <a:prstGeom prst="rect">
            <a:avLst/>
          </a:prstGeom>
        </p:spPr>
      </p:pic>
      <p:sp>
        <p:nvSpPr>
          <p:cNvPr id="3" name="TekstSylinder 2"/>
          <p:cNvSpPr txBox="1"/>
          <p:nvPr/>
        </p:nvSpPr>
        <p:spPr>
          <a:xfrm>
            <a:off x="7899400" y="5296609"/>
            <a:ext cx="3946857" cy="1384995"/>
          </a:xfrm>
          <a:prstGeom prst="rect">
            <a:avLst/>
          </a:prstGeom>
          <a:noFill/>
        </p:spPr>
        <p:txBody>
          <a:bodyPr wrap="square" rtlCol="0">
            <a:spAutoFit/>
          </a:bodyPr>
          <a:lstStyle/>
          <a:p>
            <a:r>
              <a:rPr lang="nb-NO" sz="1200" dirty="0" smtClean="0"/>
              <a:t>«Forskningen </a:t>
            </a:r>
            <a:r>
              <a:rPr lang="nb-NO" sz="1200" dirty="0"/>
              <a:t>er alltid et </a:t>
            </a:r>
            <a:r>
              <a:rPr lang="nb-NO" sz="1200" dirty="0" smtClean="0"/>
              <a:t>mønster, </a:t>
            </a:r>
            <a:r>
              <a:rPr lang="nb-NO" sz="1200" dirty="0"/>
              <a:t>sjeldent et svar. Denne kompleksiteten </a:t>
            </a:r>
            <a:r>
              <a:rPr lang="nb-NO" sz="1200" dirty="0" smtClean="0"/>
              <a:t>visualiseres </a:t>
            </a:r>
            <a:r>
              <a:rPr lang="nb-NO" sz="1200" dirty="0"/>
              <a:t>gjennom forgreininger – ikke bare forgreininger i form av ett tre men lag av </a:t>
            </a:r>
            <a:r>
              <a:rPr lang="nb-NO" sz="1200" dirty="0" smtClean="0"/>
              <a:t>trær»</a:t>
            </a:r>
          </a:p>
          <a:p>
            <a:r>
              <a:rPr lang="nb-NO" sz="1200" dirty="0" smtClean="0"/>
              <a:t> </a:t>
            </a:r>
            <a:r>
              <a:rPr lang="nb-NO" sz="1200" dirty="0" err="1"/>
              <a:t>Jadwiga</a:t>
            </a:r>
            <a:r>
              <a:rPr lang="nb-NO" sz="1200" dirty="0"/>
              <a:t> B. </a:t>
            </a:r>
            <a:r>
              <a:rPr lang="nb-NO" sz="1200" dirty="0" err="1"/>
              <a:t>Podowska</a:t>
            </a:r>
            <a:r>
              <a:rPr lang="nb-NO" sz="1200" dirty="0"/>
              <a:t>: </a:t>
            </a:r>
            <a:r>
              <a:rPr lang="nb-NO" sz="1200" i="1" dirty="0"/>
              <a:t>The </a:t>
            </a:r>
            <a:r>
              <a:rPr lang="nb-NO" sz="1200" i="1" dirty="0" err="1"/>
              <a:t>Tree</a:t>
            </a:r>
            <a:r>
              <a:rPr lang="nb-NO" sz="1200" i="1" dirty="0"/>
              <a:t> </a:t>
            </a:r>
            <a:r>
              <a:rPr lang="nb-NO" sz="1200" i="1" dirty="0" err="1"/>
              <a:t>of</a:t>
            </a:r>
            <a:r>
              <a:rPr lang="nb-NO" sz="1200" i="1" dirty="0"/>
              <a:t> Knowledge </a:t>
            </a:r>
            <a:r>
              <a:rPr lang="en-GB" sz="1200" i="1" dirty="0"/>
              <a:t>and Humanism-   </a:t>
            </a:r>
            <a:endParaRPr lang="nb-NO" sz="1200" dirty="0"/>
          </a:p>
          <a:p>
            <a:endParaRPr lang="nb-NO" sz="1200" dirty="0" smtClean="0"/>
          </a:p>
          <a:p>
            <a:endParaRPr lang="nb-NO" sz="1200" dirty="0"/>
          </a:p>
        </p:txBody>
      </p:sp>
      <p:sp>
        <p:nvSpPr>
          <p:cNvPr id="4" name="Plassholder for dato 3"/>
          <p:cNvSpPr>
            <a:spLocks noGrp="1"/>
          </p:cNvSpPr>
          <p:nvPr>
            <p:ph type="dt" sz="half" idx="10"/>
          </p:nvPr>
        </p:nvSpPr>
        <p:spPr/>
        <p:txBody>
          <a:bodyPr/>
          <a:lstStyle/>
          <a:p>
            <a:fld id="{7DEB7B5C-8685-4332-831E-621FB2C371F9}" type="datetime1">
              <a:rPr lang="en-US" smtClean="0"/>
              <a:pPr/>
              <a:t>2/2/2017</a:t>
            </a:fld>
            <a:endParaRPr lang="nb-NO" dirty="0"/>
          </a:p>
        </p:txBody>
      </p:sp>
    </p:spTree>
    <p:extLst>
      <p:ext uri="{BB962C8B-B14F-4D97-AF65-F5344CB8AC3E}">
        <p14:creationId xmlns="" xmlns:p14="http://schemas.microsoft.com/office/powerpoint/2010/main" val="375966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Korte uformelle møter</a:t>
            </a:r>
            <a:endParaRPr lang="nb-NO" dirty="0"/>
          </a:p>
        </p:txBody>
      </p:sp>
      <p:sp>
        <p:nvSpPr>
          <p:cNvPr id="3" name="Content Placeholder 2"/>
          <p:cNvSpPr>
            <a:spLocks noGrp="1"/>
          </p:cNvSpPr>
          <p:nvPr>
            <p:ph idx="1"/>
          </p:nvPr>
        </p:nvSpPr>
        <p:spPr/>
        <p:txBody>
          <a:bodyPr>
            <a:normAutofit/>
          </a:bodyPr>
          <a:lstStyle/>
          <a:p>
            <a:r>
              <a:rPr lang="nb-NO" dirty="0" smtClean="0"/>
              <a:t>Når hele personalet kommer på jobb på morgenen, har vi ofte et kort møte om hva som skal skje den dagen. Også, dersom det er viktige beskjeder så må jeg sørge for at alle deler den samme informasjonen. Det er jeg som har hovedansvaret og jeg som tenker de langsiktige tankene. Jeg synes det er viktig å inkludere alle og jeg er bevist på hvordan jeg fordeler arbeid til personalet i forhold til de oppgavene som skal gjøres, til barna og personalets kompetanse.</a:t>
            </a:r>
          </a:p>
          <a:p>
            <a:endParaRPr lang="nb-NO" dirty="0"/>
          </a:p>
          <a:p>
            <a:endParaRPr lang="nb-NO" dirty="0" smtClean="0"/>
          </a:p>
          <a:p>
            <a:pPr marL="0" indent="0">
              <a:buNone/>
            </a:pPr>
            <a:r>
              <a:rPr lang="en-US" sz="1500" dirty="0"/>
              <a:t>Bøe, M &amp; Hognestad, K (2015). Directing and facilitating distributed pedagogical leadership: Best practices in early childhood education </a:t>
            </a:r>
            <a:br>
              <a:rPr lang="en-US" sz="1500" dirty="0"/>
            </a:br>
            <a:r>
              <a:rPr lang="en-US" sz="1500" i="1" dirty="0"/>
              <a:t>International Journal of Leadership in Education; theory and practice. </a:t>
            </a:r>
            <a:r>
              <a:rPr lang="en-US" sz="1500" dirty="0"/>
              <a:t/>
            </a:r>
            <a:br>
              <a:rPr lang="en-US" sz="1500" dirty="0"/>
            </a:br>
            <a:r>
              <a:rPr lang="en-US" sz="1500" dirty="0" err="1"/>
              <a:t>doi</a:t>
            </a:r>
            <a:r>
              <a:rPr lang="en-US" sz="1500" dirty="0"/>
              <a:t>: 10.1080/13603124.2015.1059488</a:t>
            </a:r>
            <a:br>
              <a:rPr lang="en-US" sz="1500" dirty="0"/>
            </a:br>
            <a:r>
              <a:rPr lang="nb-NO" dirty="0" smtClean="0"/>
              <a:t> </a:t>
            </a:r>
            <a:endParaRPr lang="nb-NO" dirty="0"/>
          </a:p>
        </p:txBody>
      </p:sp>
      <p:sp>
        <p:nvSpPr>
          <p:cNvPr id="4" name="Footer Placeholder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1A026B1D-26FF-4F44-A4FF-233D71DF93CB}"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347334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Omsorg og hensyn</a:t>
            </a:r>
            <a:endParaRPr lang="nb-NO" dirty="0"/>
          </a:p>
        </p:txBody>
      </p:sp>
      <p:sp>
        <p:nvSpPr>
          <p:cNvPr id="3" name="Content Placeholder 2"/>
          <p:cNvSpPr>
            <a:spLocks noGrp="1"/>
          </p:cNvSpPr>
          <p:nvPr>
            <p:ph idx="1"/>
          </p:nvPr>
        </p:nvSpPr>
        <p:spPr/>
        <p:txBody>
          <a:bodyPr>
            <a:normAutofit/>
          </a:bodyPr>
          <a:lstStyle/>
          <a:p>
            <a:r>
              <a:rPr lang="nb-NO" dirty="0" smtClean="0"/>
              <a:t>Det å anerkjenne hverandre er noe jeg vektlegger. At jeg ser på hva som er assistentens ressurs og løfter henne i forhold til det. Det er jo det samme vi gjør i forhold til ungene. Vi jobber veldig mye med relasjonskompetanse. Du kan snakke fagområder, du kan snakke gud hjelpe meg om alt som blåser, men relasjonskompetanse er det aller viktigste. Rett og slett.</a:t>
            </a:r>
          </a:p>
          <a:p>
            <a:endParaRPr lang="nb-NO" dirty="0"/>
          </a:p>
          <a:p>
            <a:endParaRPr lang="nb-NO" dirty="0" smtClean="0"/>
          </a:p>
          <a:p>
            <a:endParaRPr lang="nb-NO" dirty="0"/>
          </a:p>
          <a:p>
            <a:pPr marL="0" indent="0">
              <a:buNone/>
            </a:pPr>
            <a:r>
              <a:rPr lang="en-US" sz="1500" dirty="0"/>
              <a:t>Bøe, M &amp; Hognestad, K (2015). Directing and facilitating distributed pedagogical leadership: Best practices in early childhood education </a:t>
            </a:r>
            <a:br>
              <a:rPr lang="en-US" sz="1500" dirty="0"/>
            </a:br>
            <a:r>
              <a:rPr lang="en-US" sz="1500" i="1" dirty="0"/>
              <a:t>International Journal of Leadership in Education; theory and practice. </a:t>
            </a:r>
            <a:r>
              <a:rPr lang="en-US" sz="1500" dirty="0"/>
              <a:t/>
            </a:r>
            <a:br>
              <a:rPr lang="en-US" sz="1500" dirty="0"/>
            </a:br>
            <a:r>
              <a:rPr lang="en-US" sz="1500" dirty="0" err="1"/>
              <a:t>doi</a:t>
            </a:r>
            <a:r>
              <a:rPr lang="en-US" sz="1500" dirty="0"/>
              <a:t>: 10.1080/13603124.2015.1059488</a:t>
            </a:r>
            <a:r>
              <a:rPr lang="en-US" sz="6600" dirty="0"/>
              <a:t/>
            </a:r>
            <a:br>
              <a:rPr lang="en-US" sz="6600" dirty="0"/>
            </a:br>
            <a:endParaRPr lang="nb-NO" dirty="0" smtClean="0"/>
          </a:p>
          <a:p>
            <a:pPr marL="0" indent="0">
              <a:buNone/>
            </a:pPr>
            <a:endParaRPr lang="nb-NO" dirty="0"/>
          </a:p>
        </p:txBody>
      </p:sp>
      <p:sp>
        <p:nvSpPr>
          <p:cNvPr id="4" name="Footer Placeholder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5E5B2632-A333-4120-9A64-C7C5A6F4F18B}"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61647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Omsorg  og hensyn som </a:t>
            </a:r>
            <a:r>
              <a:rPr lang="nb-NO" dirty="0" err="1" smtClean="0"/>
              <a:t>hverdagsledelse</a:t>
            </a:r>
            <a:endParaRPr lang="nb-NO" dirty="0"/>
          </a:p>
        </p:txBody>
      </p:sp>
      <p:sp>
        <p:nvSpPr>
          <p:cNvPr id="3" name="Plassholder for innhold 2"/>
          <p:cNvSpPr>
            <a:spLocks noGrp="1"/>
          </p:cNvSpPr>
          <p:nvPr>
            <p:ph idx="1"/>
          </p:nvPr>
        </p:nvSpPr>
        <p:spPr>
          <a:xfrm>
            <a:off x="672167" y="2098748"/>
            <a:ext cx="10707595" cy="3800208"/>
          </a:xfrm>
        </p:spPr>
        <p:txBody>
          <a:bodyPr>
            <a:normAutofit fontScale="55000" lnSpcReduction="20000"/>
          </a:bodyPr>
          <a:lstStyle/>
          <a:p>
            <a:endParaRPr lang="en-US" sz="1400" dirty="0" smtClean="0"/>
          </a:p>
          <a:p>
            <a:r>
              <a:rPr lang="nb-NO" sz="3200" dirty="0" smtClean="0"/>
              <a:t>Omsorg er mer enn å bare være snill og grei mot personalet.</a:t>
            </a:r>
          </a:p>
          <a:p>
            <a:r>
              <a:rPr lang="nb-NO" sz="3200" dirty="0" smtClean="0"/>
              <a:t>Omsorg ER ledelse som vises gjennom humor, småsnakk og støttende omsorgshandlinger.</a:t>
            </a:r>
          </a:p>
          <a:p>
            <a:r>
              <a:rPr lang="nb-NO" sz="3200" dirty="0" smtClean="0"/>
              <a:t>Kategorien omsorg og hensyn bidrar til å bygge sterke relasjoner og kollegafelleskap innenfra i personalgruppa.</a:t>
            </a:r>
          </a:p>
          <a:p>
            <a:r>
              <a:rPr lang="nb-NO" sz="3200" dirty="0" smtClean="0"/>
              <a:t>Omsorg i ledelse bidrar til å balansere makt slik at den pedagogiske lederen kan bygge tillit og oppnå legitimitet som leder.</a:t>
            </a:r>
          </a:p>
          <a:p>
            <a:pPr marL="0" indent="0">
              <a:buNone/>
            </a:pPr>
            <a:endParaRPr lang="en-US" sz="3200" dirty="0" smtClean="0"/>
          </a:p>
          <a:p>
            <a:pPr marL="0" indent="0">
              <a:lnSpc>
                <a:spcPct val="115000"/>
              </a:lnSpc>
              <a:spcAft>
                <a:spcPts val="1000"/>
              </a:spcAft>
              <a:buNone/>
            </a:pPr>
            <a:r>
              <a:rPr lang="en-GB" sz="3200" dirty="0" smtClean="0">
                <a:latin typeface="Cambria" panose="02040503050406030204" pitchFamily="18" charset="0"/>
                <a:ea typeface="MS Mincho"/>
                <a:cs typeface="Times New Roman" panose="02020603050405020304" pitchFamily="18" charset="0"/>
              </a:rPr>
              <a:t>“In </a:t>
            </a:r>
            <a:r>
              <a:rPr lang="en-GB" sz="3200" dirty="0">
                <a:latin typeface="Cambria" panose="02040503050406030204" pitchFamily="18" charset="0"/>
                <a:ea typeface="MS Mincho"/>
                <a:cs typeface="Times New Roman" panose="02020603050405020304" pitchFamily="18" charset="0"/>
              </a:rPr>
              <a:t>another situation, humour emerged when the pedagogical leader created a moment of laughter in between the pedagogical work with the children about age issues among the staff. This took place when the staff were discussing one of the assistant’s birthdays, and the pedagogical leader made a point of commenting on how being “old” makes people more vital. This brought laughter to the staff</a:t>
            </a:r>
            <a:r>
              <a:rPr lang="en-GB" sz="3200" dirty="0" smtClean="0">
                <a:latin typeface="Cambria" panose="02040503050406030204" pitchFamily="18" charset="0"/>
                <a:ea typeface="MS Mincho"/>
                <a:cs typeface="Times New Roman" panose="02020603050405020304" pitchFamily="18" charset="0"/>
              </a:rPr>
              <a:t>.” </a:t>
            </a:r>
            <a:endParaRPr lang="nb-NO" sz="3200" dirty="0">
              <a:latin typeface="Cambria" panose="02040503050406030204" pitchFamily="18" charset="0"/>
              <a:ea typeface="MS Mincho"/>
              <a:cs typeface="Times New Roman" panose="02020603050405020304" pitchFamily="18" charset="0"/>
            </a:endParaRPr>
          </a:p>
          <a:p>
            <a:pPr marL="0" indent="0">
              <a:buNone/>
            </a:pPr>
            <a:r>
              <a:rPr lang="en-US" sz="2500" dirty="0" smtClean="0"/>
              <a:t>Bøe</a:t>
            </a:r>
            <a:r>
              <a:rPr lang="en-US" sz="2500" dirty="0"/>
              <a:t>, M., &amp; Hognestad, K. (2016). Care as Everyday Staff Leadership. </a:t>
            </a:r>
            <a:r>
              <a:rPr lang="en-US" sz="2500" i="1" dirty="0"/>
              <a:t>Journal of Early Childhood Education Research, 5</a:t>
            </a:r>
            <a:r>
              <a:rPr lang="en-US" sz="2500" dirty="0"/>
              <a:t>(2), 329-343. </a:t>
            </a:r>
            <a:endParaRPr lang="nb-NO" sz="2500" dirty="0"/>
          </a:p>
          <a:p>
            <a:endParaRPr lang="nb-NO" dirty="0"/>
          </a:p>
        </p:txBody>
      </p:sp>
      <p:sp>
        <p:nvSpPr>
          <p:cNvPr id="4" name="Plassholder for dato 3"/>
          <p:cNvSpPr>
            <a:spLocks noGrp="1"/>
          </p:cNvSpPr>
          <p:nvPr>
            <p:ph type="dt" sz="half" idx="10"/>
          </p:nvPr>
        </p:nvSpPr>
        <p:spPr/>
        <p:txBody>
          <a:bodyPr/>
          <a:lstStyle/>
          <a:p>
            <a:fld id="{BE7F1C02-1DFE-47F4-82CD-E5BAA04D9036}"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2995515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Ledelse av kunnskapsutvikling</a:t>
            </a:r>
            <a:br>
              <a:rPr lang="nb-NO" dirty="0" smtClean="0"/>
            </a:br>
            <a:r>
              <a:rPr lang="nb-NO" dirty="0" smtClean="0"/>
              <a:t>- </a:t>
            </a:r>
            <a:r>
              <a:rPr lang="nb-NO" dirty="0"/>
              <a:t>å</a:t>
            </a:r>
            <a:r>
              <a:rPr lang="nb-NO" dirty="0" smtClean="0"/>
              <a:t> lede medarbeidere med store kompetanseforskjeller</a:t>
            </a:r>
            <a:endParaRPr lang="nb-NO" dirty="0"/>
          </a:p>
        </p:txBody>
      </p:sp>
      <p:sp>
        <p:nvSpPr>
          <p:cNvPr id="3" name="Plassholder for innhold 2"/>
          <p:cNvSpPr>
            <a:spLocks noGrp="1"/>
          </p:cNvSpPr>
          <p:nvPr>
            <p:ph idx="1"/>
          </p:nvPr>
        </p:nvSpPr>
        <p:spPr>
          <a:xfrm>
            <a:off x="882833" y="2078832"/>
            <a:ext cx="10707595" cy="3800208"/>
          </a:xfrm>
        </p:spPr>
        <p:txBody>
          <a:bodyPr>
            <a:normAutofit fontScale="92500" lnSpcReduction="10000"/>
          </a:bodyPr>
          <a:lstStyle/>
          <a:p>
            <a:r>
              <a:rPr lang="nb-NO" dirty="0"/>
              <a:t>Det er veldig forskjellig ut fra hvem en jobber med. Og der en utøver en lederrolle på godt og på vondt på en måte. Det at en har ulik kompetanse på dem man jobber sammen med. Assistentene har ulik kompetanse, og at en skal være leder for et ganske stort spenn i forhold til hva assistentene har med seg av kunnskaper og erfaringer. Og der skal du lede på en måte i et ganske stort spenn</a:t>
            </a:r>
            <a:r>
              <a:rPr lang="nb-NO" dirty="0" smtClean="0"/>
              <a:t>!</a:t>
            </a:r>
          </a:p>
          <a:p>
            <a:endParaRPr lang="nb-NO" dirty="0" smtClean="0"/>
          </a:p>
          <a:p>
            <a:pPr lvl="0"/>
            <a:r>
              <a:rPr lang="en-GB" dirty="0">
                <a:solidFill>
                  <a:srgbClr val="252525"/>
                </a:solidFill>
              </a:rPr>
              <a:t>The language must be understandable and not just words that go over their heads. It has to be understandable, so I have to make a professional understandable language. Then staff feel much more competent. This is something that I get feedback on, that they learn something. </a:t>
            </a:r>
          </a:p>
          <a:p>
            <a:pPr marL="0" lvl="0" indent="0">
              <a:buNone/>
            </a:pPr>
            <a:endParaRPr lang="en-GB" dirty="0">
              <a:solidFill>
                <a:srgbClr val="252525"/>
              </a:solidFill>
            </a:endParaRPr>
          </a:p>
          <a:p>
            <a:pPr marL="0" indent="0">
              <a:buNone/>
            </a:pPr>
            <a:r>
              <a:rPr lang="nb-NO" sz="1400" dirty="0">
                <a:solidFill>
                  <a:srgbClr val="252525"/>
                </a:solidFill>
              </a:rPr>
              <a:t>Bøe, M., &amp; Hognestad, K. (2015). «Det krever mye tankevirksomhet for du skal finne det rette øyeblikket» - refleksjon i praksis i personalledelse. </a:t>
            </a:r>
            <a:r>
              <a:rPr lang="nb-NO" sz="1400" i="1" dirty="0">
                <a:solidFill>
                  <a:srgbClr val="252525"/>
                </a:solidFill>
              </a:rPr>
              <a:t>Norsk pedagogisk tidsskrift</a:t>
            </a:r>
            <a:r>
              <a:rPr lang="nb-NO" sz="1400" dirty="0">
                <a:solidFill>
                  <a:srgbClr val="252525"/>
                </a:solidFill>
              </a:rPr>
              <a:t>(5), 351-561.</a:t>
            </a:r>
          </a:p>
          <a:p>
            <a:pPr marL="0" lvl="0" indent="0">
              <a:buNone/>
            </a:pPr>
            <a:r>
              <a:rPr lang="en-US" sz="1400" dirty="0" smtClean="0">
                <a:solidFill>
                  <a:srgbClr val="252525"/>
                </a:solidFill>
              </a:rPr>
              <a:t>Hognestad</a:t>
            </a:r>
            <a:r>
              <a:rPr lang="en-US" sz="1400" dirty="0">
                <a:solidFill>
                  <a:srgbClr val="252525"/>
                </a:solidFill>
              </a:rPr>
              <a:t>, K &amp; Bøe, M (2015). Leading site-based knowledge development: A mission impossible? Insights from a study in Norway I M. Waniganayake, J. Rodd &amp; L. Gibbs (Red.), </a:t>
            </a:r>
            <a:r>
              <a:rPr lang="en-US" sz="1400" i="1" dirty="0">
                <a:solidFill>
                  <a:srgbClr val="252525"/>
                </a:solidFill>
              </a:rPr>
              <a:t>Thinking and learning about leadership: Early childhood research from Australia, Finland and Norway</a:t>
            </a:r>
            <a:r>
              <a:rPr lang="en-US" sz="1400" dirty="0">
                <a:solidFill>
                  <a:srgbClr val="252525"/>
                </a:solidFill>
              </a:rPr>
              <a:t>. (s. 210-230). NSW- Australia: Community Child Care Co-operative </a:t>
            </a:r>
            <a:r>
              <a:rPr lang="en-US" sz="1400" dirty="0" err="1">
                <a:solidFill>
                  <a:srgbClr val="252525"/>
                </a:solidFill>
              </a:rPr>
              <a:t>LtD.</a:t>
            </a:r>
            <a:endParaRPr lang="nb-NO" sz="1400" dirty="0">
              <a:solidFill>
                <a:srgbClr val="252525"/>
              </a:solidFill>
            </a:endParaRP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CE8B2868-C83A-4113-AB14-C003B8D34035}"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413437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dato 10"/>
          <p:cNvSpPr>
            <a:spLocks noGrp="1"/>
          </p:cNvSpPr>
          <p:nvPr>
            <p:ph type="dt" sz="half" idx="10"/>
          </p:nvPr>
        </p:nvSpPr>
        <p:spPr/>
        <p:txBody>
          <a:bodyPr/>
          <a:lstStyle/>
          <a:p>
            <a:fld id="{89CF35F1-60C4-437E-9394-2E166EEF3024}" type="datetime1">
              <a:rPr lang="en-US" smtClean="0">
                <a:solidFill>
                  <a:srgbClr val="252525"/>
                </a:solidFill>
              </a:rPr>
              <a:pPr/>
              <a:t>2/2/2017</a:t>
            </a:fld>
            <a:endParaRPr lang="nb-NO" dirty="0">
              <a:solidFill>
                <a:srgbClr val="252525"/>
              </a:solidFill>
            </a:endParaRPr>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2" name="Tittel 1"/>
          <p:cNvSpPr>
            <a:spLocks noGrp="1"/>
          </p:cNvSpPr>
          <p:nvPr>
            <p:ph type="title" idx="4294967295"/>
          </p:nvPr>
        </p:nvSpPr>
        <p:spPr>
          <a:xfrm>
            <a:off x="878321" y="637438"/>
            <a:ext cx="5028924" cy="1143000"/>
          </a:xfrm>
        </p:spPr>
        <p:txBody>
          <a:bodyPr>
            <a:normAutofit fontScale="90000"/>
          </a:bodyPr>
          <a:lstStyle/>
          <a:p>
            <a:r>
              <a:rPr lang="nb-NO" dirty="0" smtClean="0"/>
              <a:t>Til diskusjon:</a:t>
            </a:r>
            <a:br>
              <a:rPr lang="nb-NO" dirty="0" smtClean="0"/>
            </a:br>
            <a:r>
              <a:rPr lang="nb-NO" dirty="0" smtClean="0"/>
              <a:t>Hva tenker dere om oppgavefordelingen til den pedagogiske lederen?</a:t>
            </a:r>
            <a:r>
              <a:rPr lang="nb-NO" dirty="0"/>
              <a:t/>
            </a:r>
            <a:br>
              <a:rPr lang="nb-NO" dirty="0"/>
            </a:br>
            <a:endParaRPr lang="nb-NO" dirty="0"/>
          </a:p>
        </p:txBody>
      </p:sp>
      <p:pic>
        <p:nvPicPr>
          <p:cNvPr id="12" name="Bilde 11"/>
          <p:cNvPicPr>
            <a:picLocks noChangeAspect="1"/>
          </p:cNvPicPr>
          <p:nvPr/>
        </p:nvPicPr>
        <p:blipFill rotWithShape="1">
          <a:blip r:embed="rId3" cstate="print"/>
          <a:srcRect l="66715" t="12598" b="12508"/>
          <a:stretch/>
        </p:blipFill>
        <p:spPr>
          <a:xfrm>
            <a:off x="5949000" y="101600"/>
            <a:ext cx="3837760" cy="6031841"/>
          </a:xfrm>
          <a:prstGeom prst="rect">
            <a:avLst/>
          </a:prstGeom>
        </p:spPr>
      </p:pic>
      <p:pic>
        <p:nvPicPr>
          <p:cNvPr id="14" name="Bilde 13"/>
          <p:cNvPicPr>
            <a:picLocks noChangeAspect="1"/>
          </p:cNvPicPr>
          <p:nvPr/>
        </p:nvPicPr>
        <p:blipFill rotWithShape="1">
          <a:blip r:embed="rId3" cstate="print"/>
          <a:srcRect r="32952"/>
          <a:stretch/>
        </p:blipFill>
        <p:spPr>
          <a:xfrm>
            <a:off x="2056724" y="2121925"/>
            <a:ext cx="3850520" cy="4011516"/>
          </a:xfrm>
          <a:prstGeom prst="rect">
            <a:avLst/>
          </a:prstGeom>
        </p:spPr>
      </p:pic>
    </p:spTree>
    <p:extLst>
      <p:ext uri="{BB962C8B-B14F-4D97-AF65-F5344CB8AC3E}">
        <p14:creationId xmlns="" xmlns:p14="http://schemas.microsoft.com/office/powerpoint/2010/main" val="104893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Praksisperspektiv på ledelse</a:t>
            </a:r>
            <a:endParaRPr lang="nb-NO" dirty="0"/>
          </a:p>
        </p:txBody>
      </p:sp>
      <p:sp>
        <p:nvSpPr>
          <p:cNvPr id="3" name="Plassholder for innhold 2"/>
          <p:cNvSpPr>
            <a:spLocks noGrp="1"/>
          </p:cNvSpPr>
          <p:nvPr>
            <p:ph idx="1"/>
          </p:nvPr>
        </p:nvSpPr>
        <p:spPr>
          <a:xfrm>
            <a:off x="783004" y="2126457"/>
            <a:ext cx="7169505" cy="3800208"/>
          </a:xfrm>
        </p:spPr>
        <p:txBody>
          <a:bodyPr>
            <a:normAutofit lnSpcReduction="10000"/>
          </a:bodyPr>
          <a:lstStyle/>
          <a:p>
            <a:pPr marL="0" indent="0">
              <a:buNone/>
            </a:pPr>
            <a:r>
              <a:rPr lang="nb-NO" b="1" dirty="0"/>
              <a:t>Personalledelse som hybride praksiser </a:t>
            </a:r>
            <a:r>
              <a:rPr lang="nb-NO" sz="1600" dirty="0"/>
              <a:t>(Bøe, 2016)</a:t>
            </a:r>
          </a:p>
          <a:p>
            <a:r>
              <a:rPr lang="nb-NO" dirty="0"/>
              <a:t>Personalledelse som hybride praksiser betegner en måte å være pedagogisk leder på som er knyttet til en kombinasjon av lederroller og kunnskapshandlinger. Disse kombinasjonene skaper nye leder praksiser som gir retning ,sikrer og utvikler en distribuert, pedagogisk ledelse.</a:t>
            </a:r>
          </a:p>
          <a:p>
            <a:pPr marL="0" indent="0">
              <a:buNone/>
            </a:pPr>
            <a:r>
              <a:rPr lang="nb-NO" b="1" dirty="0" smtClean="0"/>
              <a:t>Kunnskapsledelse som praksis </a:t>
            </a:r>
            <a:r>
              <a:rPr lang="nb-NO" sz="1600" dirty="0" smtClean="0"/>
              <a:t>(Hognestad,2016) </a:t>
            </a:r>
            <a:r>
              <a:rPr lang="nb-NO" b="1" dirty="0" smtClean="0"/>
              <a:t>:</a:t>
            </a:r>
          </a:p>
          <a:p>
            <a:r>
              <a:rPr lang="nb-NO" dirty="0" smtClean="0"/>
              <a:t>Kunnskapsledelse som praksis betegner ledelse der  lederen leder kunnskapsutvikling i det uformaliserte hverdagsarbeidet. I kunnskapsledelse som praksis deles , oversettes og gjøres ny kunnskap kjent gjennom samarbeid i praksisfelleskapet.</a:t>
            </a:r>
          </a:p>
          <a:p>
            <a:pPr marL="0" indent="0">
              <a:buNone/>
            </a:pPr>
            <a:endParaRPr lang="nb-NO" dirty="0" smtClean="0"/>
          </a:p>
          <a:p>
            <a:endParaRPr lang="nb-NO" dirty="0" smtClean="0"/>
          </a:p>
          <a:p>
            <a:endParaRPr lang="nb-NO" dirty="0"/>
          </a:p>
        </p:txBody>
      </p:sp>
      <p:sp>
        <p:nvSpPr>
          <p:cNvPr id="4" name="Plassholder for bunntekst 3"/>
          <p:cNvSpPr>
            <a:spLocks noGrp="1"/>
          </p:cNvSpPr>
          <p:nvPr>
            <p:ph type="ftr" sz="quarter" idx="11"/>
          </p:nvPr>
        </p:nvSpPr>
        <p:spPr/>
        <p:txBody>
          <a:bodyPr/>
          <a:lstStyle/>
          <a:p>
            <a:r>
              <a:rPr lang="nb-NO" smtClean="0">
                <a:solidFill>
                  <a:srgbClr val="252525"/>
                </a:solidFill>
              </a:rPr>
              <a:t>marit.boe@hit.no          karin.hognestad@hit.no</a:t>
            </a:r>
            <a:endParaRPr lang="nb-NO">
              <a:solidFill>
                <a:srgbClr val="252525"/>
              </a:solidFill>
            </a:endParaRPr>
          </a:p>
        </p:txBody>
      </p:sp>
      <p:sp>
        <p:nvSpPr>
          <p:cNvPr id="5" name="Plassholder for dato 4"/>
          <p:cNvSpPr>
            <a:spLocks noGrp="1"/>
          </p:cNvSpPr>
          <p:nvPr>
            <p:ph type="dt" sz="half" idx="10"/>
          </p:nvPr>
        </p:nvSpPr>
        <p:spPr/>
        <p:txBody>
          <a:bodyPr/>
          <a:lstStyle/>
          <a:p>
            <a:fld id="{E4B76D1B-B789-4E9D-9DF8-399E5F569B25}" type="datetime1">
              <a:rPr lang="en-US" smtClean="0">
                <a:solidFill>
                  <a:srgbClr val="252525"/>
                </a:solidFill>
              </a:rPr>
              <a:pPr/>
              <a:t>2/2/2017</a:t>
            </a:fld>
            <a:endParaRPr lang="nb-NO" dirty="0">
              <a:solidFill>
                <a:srgbClr val="252525"/>
              </a:solidFill>
            </a:endParaRPr>
          </a:p>
        </p:txBody>
      </p:sp>
      <p:pic>
        <p:nvPicPr>
          <p:cNvPr id="6" name="Bilde 5"/>
          <p:cNvPicPr>
            <a:picLocks noChangeAspect="1"/>
          </p:cNvPicPr>
          <p:nvPr/>
        </p:nvPicPr>
        <p:blipFill>
          <a:blip r:embed="rId3" cstate="print"/>
          <a:stretch>
            <a:fillRect/>
          </a:stretch>
        </p:blipFill>
        <p:spPr>
          <a:xfrm>
            <a:off x="7853248" y="777207"/>
            <a:ext cx="3637351" cy="3406865"/>
          </a:xfrm>
          <a:prstGeom prst="rect">
            <a:avLst/>
          </a:prstGeom>
        </p:spPr>
      </p:pic>
    </p:spTree>
    <p:extLst>
      <p:ext uri="{BB962C8B-B14F-4D97-AF65-F5344CB8AC3E}">
        <p14:creationId xmlns="" xmlns:p14="http://schemas.microsoft.com/office/powerpoint/2010/main" val="383217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lvl="0"/>
            <a:r>
              <a:rPr lang="nb-NO" dirty="0" smtClean="0"/>
              <a:t>Den pedagogiske lederens </a:t>
            </a:r>
            <a:r>
              <a:rPr lang="nb-NO" smtClean="0"/>
              <a:t>hybride praksiser</a:t>
            </a:r>
            <a:endParaRPr lang="nb-NO" sz="3600" dirty="0"/>
          </a:p>
        </p:txBody>
      </p:sp>
      <p:sp>
        <p:nvSpPr>
          <p:cNvPr id="3" name="Plassholder for innhold 2"/>
          <p:cNvSpPr>
            <a:spLocks noGrp="1"/>
          </p:cNvSpPr>
          <p:nvPr>
            <p:ph idx="1"/>
          </p:nvPr>
        </p:nvSpPr>
        <p:spPr/>
        <p:txBody>
          <a:bodyPr/>
          <a:lstStyle/>
          <a:p>
            <a:endParaRPr lang="nb-NO" dirty="0" smtClean="0"/>
          </a:p>
          <a:p>
            <a:r>
              <a:rPr lang="nb-NO" dirty="0" smtClean="0"/>
              <a:t>Hierarkisk og demokratisk                  </a:t>
            </a:r>
            <a:r>
              <a:rPr lang="nb-NO" b="1" i="1" dirty="0" smtClean="0"/>
              <a:t>Inkluderende ledelsespraksis </a:t>
            </a:r>
          </a:p>
          <a:p>
            <a:pPr marL="0" indent="0">
              <a:buNone/>
            </a:pPr>
            <a:endParaRPr lang="nb-NO" i="1" dirty="0" smtClean="0"/>
          </a:p>
          <a:p>
            <a:r>
              <a:rPr lang="nb-NO" dirty="0" smtClean="0"/>
              <a:t>Hensikt og respons                   </a:t>
            </a:r>
            <a:r>
              <a:rPr lang="nb-NO" b="1" i="1" dirty="0" smtClean="0"/>
              <a:t>Dynamisk ledelsespraksis </a:t>
            </a:r>
          </a:p>
          <a:p>
            <a:endParaRPr lang="nb-NO" dirty="0"/>
          </a:p>
          <a:p>
            <a:r>
              <a:rPr lang="nb-NO" dirty="0" smtClean="0"/>
              <a:t>Pedagogisk grunntenkning og faglig støtt</a:t>
            </a:r>
            <a:r>
              <a:rPr lang="nb-NO" i="1" dirty="0" smtClean="0"/>
              <a:t>e               </a:t>
            </a:r>
            <a:r>
              <a:rPr lang="nb-NO" b="1" i="1" dirty="0" smtClean="0"/>
              <a:t>Faglig ledelsespraksis </a:t>
            </a:r>
          </a:p>
          <a:p>
            <a:pPr marL="0" indent="0">
              <a:buNone/>
            </a:pPr>
            <a:endParaRPr lang="nb-NO" dirty="0"/>
          </a:p>
          <a:p>
            <a:endParaRPr lang="nb-NO" dirty="0" smtClean="0"/>
          </a:p>
        </p:txBody>
      </p:sp>
      <p:cxnSp>
        <p:nvCxnSpPr>
          <p:cNvPr id="6" name="Rett pil 5"/>
          <p:cNvCxnSpPr/>
          <p:nvPr/>
        </p:nvCxnSpPr>
        <p:spPr>
          <a:xfrm>
            <a:off x="3981984" y="2709738"/>
            <a:ext cx="882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3254840" y="3461658"/>
            <a:ext cx="1072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tt pil 20"/>
          <p:cNvCxnSpPr/>
          <p:nvPr/>
        </p:nvCxnSpPr>
        <p:spPr>
          <a:xfrm>
            <a:off x="5663682" y="4248968"/>
            <a:ext cx="867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lassholder for bunntekst 3"/>
          <p:cNvSpPr>
            <a:spLocks noGrp="1"/>
          </p:cNvSpPr>
          <p:nvPr>
            <p:ph type="ftr" sz="quarter" idx="11"/>
          </p:nvPr>
        </p:nvSpPr>
        <p:spPr/>
        <p:txBody>
          <a:bodyPr/>
          <a:lstStyle/>
          <a:p>
            <a:r>
              <a:rPr lang="nb-NO" smtClean="0">
                <a:solidFill>
                  <a:srgbClr val="252525"/>
                </a:solidFill>
              </a:rPr>
              <a:t>Marit Bøe &amp; Karin Hognestad</a:t>
            </a:r>
            <a:endParaRPr lang="nb-NO">
              <a:solidFill>
                <a:srgbClr val="252525"/>
              </a:solidFill>
            </a:endParaRPr>
          </a:p>
        </p:txBody>
      </p:sp>
      <p:pic>
        <p:nvPicPr>
          <p:cNvPr id="5" name="Bilde 4"/>
          <p:cNvPicPr>
            <a:picLocks noChangeAspect="1"/>
          </p:cNvPicPr>
          <p:nvPr/>
        </p:nvPicPr>
        <p:blipFill>
          <a:blip r:embed="rId3" cstate="print"/>
          <a:stretch>
            <a:fillRect/>
          </a:stretch>
        </p:blipFill>
        <p:spPr>
          <a:xfrm>
            <a:off x="10143606" y="570881"/>
            <a:ext cx="1585935" cy="1435413"/>
          </a:xfrm>
          <a:prstGeom prst="rect">
            <a:avLst/>
          </a:prstGeom>
        </p:spPr>
      </p:pic>
      <p:pic>
        <p:nvPicPr>
          <p:cNvPr id="7" name="Bilde 6"/>
          <p:cNvPicPr>
            <a:picLocks noChangeAspect="1"/>
          </p:cNvPicPr>
          <p:nvPr/>
        </p:nvPicPr>
        <p:blipFill>
          <a:blip r:embed="rId4" cstate="print"/>
          <a:stretch>
            <a:fillRect/>
          </a:stretch>
        </p:blipFill>
        <p:spPr>
          <a:xfrm>
            <a:off x="10173497" y="2418870"/>
            <a:ext cx="1556044" cy="1395748"/>
          </a:xfrm>
          <a:prstGeom prst="rect">
            <a:avLst/>
          </a:prstGeom>
        </p:spPr>
      </p:pic>
      <p:pic>
        <p:nvPicPr>
          <p:cNvPr id="8" name="Bilde 7"/>
          <p:cNvPicPr>
            <a:picLocks noChangeAspect="1"/>
          </p:cNvPicPr>
          <p:nvPr/>
        </p:nvPicPr>
        <p:blipFill>
          <a:blip r:embed="rId5" cstate="print"/>
          <a:stretch>
            <a:fillRect/>
          </a:stretch>
        </p:blipFill>
        <p:spPr>
          <a:xfrm>
            <a:off x="10050729" y="4331855"/>
            <a:ext cx="1678812" cy="1330569"/>
          </a:xfrm>
          <a:prstGeom prst="rect">
            <a:avLst/>
          </a:prstGeom>
        </p:spPr>
      </p:pic>
    </p:spTree>
    <p:extLst>
      <p:ext uri="{BB962C8B-B14F-4D97-AF65-F5344CB8AC3E}">
        <p14:creationId xmlns="" xmlns:p14="http://schemas.microsoft.com/office/powerpoint/2010/main" val="45561805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Inkluderende ledelsespraksis</a:t>
            </a:r>
            <a:endParaRPr lang="nb-NO" dirty="0"/>
          </a:p>
        </p:txBody>
      </p:sp>
      <p:sp>
        <p:nvSpPr>
          <p:cNvPr id="7" name="TekstSylinder 6"/>
          <p:cNvSpPr txBox="1"/>
          <p:nvPr/>
        </p:nvSpPr>
        <p:spPr>
          <a:xfrm>
            <a:off x="4335753" y="4726596"/>
            <a:ext cx="3932175" cy="1754326"/>
          </a:xfrm>
          <a:prstGeom prst="rect">
            <a:avLst/>
          </a:prstGeom>
          <a:noFill/>
        </p:spPr>
        <p:txBody>
          <a:bodyPr wrap="square" rtlCol="0">
            <a:spAutoFit/>
          </a:bodyPr>
          <a:lstStyle/>
          <a:p>
            <a:r>
              <a:rPr lang="nb-NO" dirty="0" smtClean="0"/>
              <a:t>  </a:t>
            </a:r>
          </a:p>
          <a:p>
            <a:endParaRPr lang="nb-NO" dirty="0"/>
          </a:p>
          <a:p>
            <a:endParaRPr lang="nb-NO" dirty="0" smtClean="0"/>
          </a:p>
          <a:p>
            <a:endParaRPr lang="nb-NO" dirty="0"/>
          </a:p>
          <a:p>
            <a:endParaRPr lang="nb-NO" dirty="0" smtClean="0"/>
          </a:p>
          <a:p>
            <a:r>
              <a:rPr lang="nb-NO" dirty="0" smtClean="0"/>
              <a:t> Eli Hovdenak: «Sammen» </a:t>
            </a:r>
            <a:endParaRPr lang="nb-NO" dirty="0"/>
          </a:p>
        </p:txBody>
      </p:sp>
      <p:pic>
        <p:nvPicPr>
          <p:cNvPr id="8" name="Plassholder for innhold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835795" y="1690688"/>
            <a:ext cx="4432133" cy="4010025"/>
          </a:xfrm>
          <a:prstGeom prst="rect">
            <a:avLst/>
          </a:prstGeom>
        </p:spPr>
      </p:pic>
      <p:sp>
        <p:nvSpPr>
          <p:cNvPr id="2" name="Plassholder for dato 1"/>
          <p:cNvSpPr>
            <a:spLocks noGrp="1"/>
          </p:cNvSpPr>
          <p:nvPr>
            <p:ph type="dt" sz="half" idx="10"/>
          </p:nvPr>
        </p:nvSpPr>
        <p:spPr/>
        <p:txBody>
          <a:bodyPr/>
          <a:lstStyle/>
          <a:p>
            <a:fld id="{74C97E6C-96CE-4C3E-B019-6B488BA818B7}" type="datetime1">
              <a:rPr lang="en-US" smtClean="0">
                <a:solidFill>
                  <a:srgbClr val="252525"/>
                </a:solidFill>
              </a:rPr>
              <a:pPr/>
              <a:t>2/2/2017</a:t>
            </a:fld>
            <a:endParaRPr lang="nb-NO" dirty="0">
              <a:solidFill>
                <a:srgbClr val="252525"/>
              </a:solidFill>
            </a:endParaRPr>
          </a:p>
        </p:txBody>
      </p:sp>
      <p:sp>
        <p:nvSpPr>
          <p:cNvPr id="3" name="Plassholder for bunntekst 2"/>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26070756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Dynamisk ledelse</a:t>
            </a:r>
            <a:endParaRPr lang="nb-NO" dirty="0"/>
          </a:p>
        </p:txBody>
      </p:sp>
      <p:pic>
        <p:nvPicPr>
          <p:cNvPr id="4" name="Content Placeholder 3"/>
          <p:cNvPicPr>
            <a:picLocks noGrp="1" noChangeAspect="1"/>
          </p:cNvPicPr>
          <p:nvPr>
            <p:ph idx="1"/>
          </p:nvPr>
        </p:nvPicPr>
        <p:blipFill>
          <a:blip r:embed="rId3" cstate="print"/>
          <a:stretch>
            <a:fillRect/>
          </a:stretch>
        </p:blipFill>
        <p:spPr>
          <a:xfrm>
            <a:off x="3669087" y="1825625"/>
            <a:ext cx="4853826" cy="4351338"/>
          </a:xfrm>
          <a:prstGeom prst="rect">
            <a:avLst/>
          </a:prstGeom>
        </p:spPr>
      </p:pic>
      <p:sp>
        <p:nvSpPr>
          <p:cNvPr id="5" name="TekstSylinder 4"/>
          <p:cNvSpPr txBox="1"/>
          <p:nvPr/>
        </p:nvSpPr>
        <p:spPr>
          <a:xfrm>
            <a:off x="4573141" y="6311900"/>
            <a:ext cx="3045717" cy="369332"/>
          </a:xfrm>
          <a:prstGeom prst="rect">
            <a:avLst/>
          </a:prstGeom>
          <a:noFill/>
        </p:spPr>
        <p:txBody>
          <a:bodyPr wrap="square" rtlCol="0">
            <a:spAutoFit/>
          </a:bodyPr>
          <a:lstStyle/>
          <a:p>
            <a:r>
              <a:rPr lang="nb-NO" dirty="0" smtClean="0"/>
              <a:t>   Eli Hovdenak: «Forandring»</a:t>
            </a:r>
            <a:endParaRPr lang="nb-NO" dirty="0"/>
          </a:p>
        </p:txBody>
      </p:sp>
      <p:sp>
        <p:nvSpPr>
          <p:cNvPr id="3" name="Plassholder for dato 2"/>
          <p:cNvSpPr>
            <a:spLocks noGrp="1"/>
          </p:cNvSpPr>
          <p:nvPr>
            <p:ph type="dt" sz="half" idx="10"/>
          </p:nvPr>
        </p:nvSpPr>
        <p:spPr/>
        <p:txBody>
          <a:bodyPr/>
          <a:lstStyle/>
          <a:p>
            <a:fld id="{CB8CD756-F9B8-4454-9BDA-5D5DAA740BC0}" type="datetime1">
              <a:rPr lang="en-US" smtClean="0">
                <a:solidFill>
                  <a:srgbClr val="252525"/>
                </a:solidFill>
              </a:rPr>
              <a:pPr/>
              <a:t>2/2/2017</a:t>
            </a:fld>
            <a:endParaRPr lang="nb-NO" dirty="0">
              <a:solidFill>
                <a:srgbClr val="252525"/>
              </a:solidFill>
            </a:endParaRPr>
          </a:p>
        </p:txBody>
      </p:sp>
      <p:sp>
        <p:nvSpPr>
          <p:cNvPr id="6" name="Plassholder for bunntekst 5"/>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31315858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Faglig ledelsespraksis</a:t>
            </a:r>
            <a:endParaRPr lang="nb-NO" dirty="0"/>
          </a:p>
        </p:txBody>
      </p:sp>
      <p:pic>
        <p:nvPicPr>
          <p:cNvPr id="4" name="Picture 1"/>
          <p:cNvPicPr>
            <a:picLocks noGrp="1" noChangeAspect="1"/>
          </p:cNvPicPr>
          <p:nvPr>
            <p:ph idx="1"/>
          </p:nvPr>
        </p:nvPicPr>
        <p:blipFill>
          <a:blip r:embed="rId3" cstate="print"/>
          <a:stretch>
            <a:fillRect/>
          </a:stretch>
        </p:blipFill>
        <p:spPr>
          <a:xfrm>
            <a:off x="3556317" y="1988595"/>
            <a:ext cx="5079365" cy="4025397"/>
          </a:xfrm>
          <a:prstGeom prst="rect">
            <a:avLst/>
          </a:prstGeom>
        </p:spPr>
      </p:pic>
      <p:sp>
        <p:nvSpPr>
          <p:cNvPr id="6" name="TekstSylinder 5"/>
          <p:cNvSpPr txBox="1"/>
          <p:nvPr/>
        </p:nvSpPr>
        <p:spPr>
          <a:xfrm>
            <a:off x="4503761" y="6428096"/>
            <a:ext cx="3715888" cy="369332"/>
          </a:xfrm>
          <a:prstGeom prst="rect">
            <a:avLst/>
          </a:prstGeom>
          <a:noFill/>
        </p:spPr>
        <p:txBody>
          <a:bodyPr wrap="square" rtlCol="0">
            <a:spAutoFit/>
          </a:bodyPr>
          <a:lstStyle/>
          <a:p>
            <a:r>
              <a:rPr lang="nb-NO" dirty="0" smtClean="0"/>
              <a:t>Eli Hovdenak: «</a:t>
            </a:r>
            <a:r>
              <a:rPr lang="nb-NO" dirty="0"/>
              <a:t>H</a:t>
            </a:r>
            <a:r>
              <a:rPr lang="nb-NO" dirty="0" smtClean="0"/>
              <a:t>verdag» </a:t>
            </a:r>
            <a:endParaRPr lang="nb-NO" dirty="0"/>
          </a:p>
        </p:txBody>
      </p:sp>
      <p:sp>
        <p:nvSpPr>
          <p:cNvPr id="3" name="Plassholder for dato 2"/>
          <p:cNvSpPr>
            <a:spLocks noGrp="1"/>
          </p:cNvSpPr>
          <p:nvPr>
            <p:ph type="dt" sz="half" idx="10"/>
          </p:nvPr>
        </p:nvSpPr>
        <p:spPr/>
        <p:txBody>
          <a:bodyPr/>
          <a:lstStyle/>
          <a:p>
            <a:fld id="{B9EB0FC1-CAEA-44E2-8E44-3292DEB49868}"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17022182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Innhold:</a:t>
            </a:r>
          </a:p>
        </p:txBody>
      </p:sp>
      <p:sp>
        <p:nvSpPr>
          <p:cNvPr id="3" name="Plassholder for innhold 2"/>
          <p:cNvSpPr>
            <a:spLocks noGrp="1"/>
          </p:cNvSpPr>
          <p:nvPr>
            <p:ph idx="1"/>
          </p:nvPr>
        </p:nvSpPr>
        <p:spPr/>
        <p:txBody>
          <a:bodyPr/>
          <a:lstStyle/>
          <a:p>
            <a:pPr lvl="1">
              <a:lnSpc>
                <a:spcPct val="200000"/>
              </a:lnSpc>
              <a:buFont typeface="Wingdings" panose="05000000000000000000" pitchFamily="2" charset="2"/>
              <a:buChar char="Ø"/>
            </a:pPr>
            <a:r>
              <a:rPr lang="nb-NO" dirty="0"/>
              <a:t>Den pedagogiske lederens personalleder oppgaver</a:t>
            </a:r>
          </a:p>
          <a:p>
            <a:pPr lvl="1">
              <a:lnSpc>
                <a:spcPct val="200000"/>
              </a:lnSpc>
              <a:buFont typeface="Wingdings" panose="05000000000000000000" pitchFamily="2" charset="2"/>
              <a:buChar char="Ø"/>
            </a:pPr>
            <a:r>
              <a:rPr lang="nb-NO" dirty="0"/>
              <a:t>Hva kjennetegner de pedagogiske ledernes ledelse på avdelingen i </a:t>
            </a:r>
            <a:r>
              <a:rPr lang="nb-NO" dirty="0" smtClean="0"/>
              <a:t>barnehagen</a:t>
            </a:r>
            <a:endParaRPr lang="nb-NO" dirty="0"/>
          </a:p>
          <a:p>
            <a:pPr lvl="1">
              <a:lnSpc>
                <a:spcPct val="200000"/>
              </a:lnSpc>
              <a:buFont typeface="Wingdings" panose="05000000000000000000" pitchFamily="2" charset="2"/>
              <a:buChar char="Ø"/>
            </a:pPr>
            <a:r>
              <a:rPr lang="nb-NO" dirty="0"/>
              <a:t>Praksisperspektiv på ledelse</a:t>
            </a:r>
          </a:p>
          <a:p>
            <a:pPr lvl="1">
              <a:lnSpc>
                <a:spcPct val="200000"/>
              </a:lnSpc>
              <a:buFont typeface="Wingdings" panose="05000000000000000000" pitchFamily="2" charset="2"/>
              <a:buChar char="Ø"/>
            </a:pPr>
            <a:r>
              <a:rPr lang="nb-NO" dirty="0"/>
              <a:t>Skygging som metode i lederutvikling i barnehagens </a:t>
            </a:r>
            <a:r>
              <a:rPr lang="nb-NO" dirty="0" smtClean="0"/>
              <a:t>praksis</a:t>
            </a:r>
            <a:endParaRPr lang="nb-NO" dirty="0"/>
          </a:p>
        </p:txBody>
      </p:sp>
      <p:sp>
        <p:nvSpPr>
          <p:cNvPr id="4" name="Plassholder for dato 3"/>
          <p:cNvSpPr>
            <a:spLocks noGrp="1"/>
          </p:cNvSpPr>
          <p:nvPr>
            <p:ph type="dt" sz="half" idx="10"/>
          </p:nvPr>
        </p:nvSpPr>
        <p:spPr/>
        <p:txBody>
          <a:bodyPr/>
          <a:lstStyle/>
          <a:p>
            <a:fld id="{BE7F1C02-1DFE-47F4-82CD-E5BAA04D9036}"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3079687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 diskusjon:</a:t>
            </a:r>
            <a:br>
              <a:rPr lang="nb-NO" dirty="0" smtClean="0"/>
            </a:br>
            <a:r>
              <a:rPr lang="nb-NO" dirty="0" smtClean="0"/>
              <a:t>Hvordan kan styrer støtte pedagogiske lederes ledelse?</a:t>
            </a:r>
            <a:endParaRPr lang="nb-NO" dirty="0"/>
          </a:p>
        </p:txBody>
      </p:sp>
      <p:sp>
        <p:nvSpPr>
          <p:cNvPr id="3" name="Plassholder for innhold 2"/>
          <p:cNvSpPr>
            <a:spLocks noGrp="1"/>
          </p:cNvSpPr>
          <p:nvPr>
            <p:ph idx="1"/>
          </p:nvPr>
        </p:nvSpPr>
        <p:spPr/>
        <p:txBody>
          <a:bodyPr/>
          <a:lstStyle/>
          <a:p>
            <a:pPr marL="0" indent="0">
              <a:buNone/>
            </a:pPr>
            <a:r>
              <a:rPr lang="nb-NO" dirty="0" smtClean="0"/>
              <a:t>Implementering av ny rammeplan forutsetter kompetente styrere og pedagogiske ledere som utøver god ledelse og sørger for at hele personalet har en  felles forståelse for barnehagens mandat.</a:t>
            </a:r>
            <a:endParaRPr lang="nb-NO" dirty="0"/>
          </a:p>
        </p:txBody>
      </p:sp>
      <p:sp>
        <p:nvSpPr>
          <p:cNvPr id="4" name="Plassholder for dato 3"/>
          <p:cNvSpPr>
            <a:spLocks noGrp="1"/>
          </p:cNvSpPr>
          <p:nvPr>
            <p:ph type="dt" sz="half" idx="10"/>
          </p:nvPr>
        </p:nvSpPr>
        <p:spPr/>
        <p:txBody>
          <a:bodyPr/>
          <a:lstStyle/>
          <a:p>
            <a:fld id="{1DFF2C17-D257-4B78-82E8-A5A06694342B}"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pic>
        <p:nvPicPr>
          <p:cNvPr id="6" name="Bilde 5"/>
          <p:cNvPicPr>
            <a:picLocks noChangeAspect="1"/>
          </p:cNvPicPr>
          <p:nvPr/>
        </p:nvPicPr>
        <p:blipFill>
          <a:blip r:embed="rId3" cstate="print"/>
          <a:stretch>
            <a:fillRect/>
          </a:stretch>
        </p:blipFill>
        <p:spPr>
          <a:xfrm>
            <a:off x="6417678" y="2837347"/>
            <a:ext cx="4896230" cy="3249417"/>
          </a:xfrm>
          <a:prstGeom prst="rect">
            <a:avLst/>
          </a:prstGeom>
        </p:spPr>
      </p:pic>
    </p:spTree>
    <p:extLst>
      <p:ext uri="{BB962C8B-B14F-4D97-AF65-F5344CB8AC3E}">
        <p14:creationId xmlns="" xmlns:p14="http://schemas.microsoft.com/office/powerpoint/2010/main" val="1608660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Kunnskapsledelse som praksis på avdelingen:</a:t>
            </a:r>
            <a:endParaRPr lang="nb-NO" dirty="0"/>
          </a:p>
        </p:txBody>
      </p:sp>
      <p:sp>
        <p:nvSpPr>
          <p:cNvPr id="3" name="Plassholder for innhold 2"/>
          <p:cNvSpPr>
            <a:spLocks noGrp="1"/>
          </p:cNvSpPr>
          <p:nvPr>
            <p:ph idx="1"/>
          </p:nvPr>
        </p:nvSpPr>
        <p:spPr/>
        <p:txBody>
          <a:bodyPr>
            <a:normAutofit/>
          </a:bodyPr>
          <a:lstStyle/>
          <a:p>
            <a:pPr marL="0" indent="0">
              <a:buNone/>
            </a:pPr>
            <a:endParaRPr lang="en-US" sz="2400" dirty="0"/>
          </a:p>
          <a:p>
            <a:pPr marL="0" indent="0">
              <a:buNone/>
            </a:pPr>
            <a:r>
              <a:rPr lang="nb-NO" sz="2400" dirty="0" smtClean="0"/>
              <a:t>Den pedagogiske lederen har som oppgave å </a:t>
            </a:r>
          </a:p>
          <a:p>
            <a:pPr marL="457189" indent="-457189">
              <a:buAutoNum type="arabicPeriod"/>
            </a:pPr>
            <a:r>
              <a:rPr lang="nb-NO" sz="2400" dirty="0" smtClean="0"/>
              <a:t>oppdage å legge til rette for at felles faglige interesser i personalgruppen kan danne grobunn for utviklingen av lærende praksisfelleskap på sin avdeling. </a:t>
            </a:r>
          </a:p>
          <a:p>
            <a:pPr marL="457189" indent="-457189">
              <a:buAutoNum type="arabicPeriod"/>
            </a:pPr>
            <a:r>
              <a:rPr lang="nb-NO" sz="2400" dirty="0" smtClean="0"/>
              <a:t>Bruke sin praksiskunnskap som utgangspunkt for samtale i felleskapet.</a:t>
            </a:r>
          </a:p>
          <a:p>
            <a:pPr marL="0" indent="0">
              <a:buNone/>
            </a:pPr>
            <a:endParaRPr lang="nb-NO" sz="2400" dirty="0" smtClean="0"/>
          </a:p>
          <a:p>
            <a:pPr marL="0" indent="0">
              <a:buNone/>
            </a:pPr>
            <a:endParaRPr lang="nb-NO" sz="2400" dirty="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E27C1225-555D-4BCA-AE6F-34C607CB2143}"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533079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Tilpasning av lederhandlinger:</a:t>
            </a:r>
            <a:endParaRPr lang="nb-NO" dirty="0"/>
          </a:p>
        </p:txBody>
      </p:sp>
      <p:sp>
        <p:nvSpPr>
          <p:cNvPr id="3" name="Plassholder for innhold 2"/>
          <p:cNvSpPr>
            <a:spLocks noGrp="1"/>
          </p:cNvSpPr>
          <p:nvPr>
            <p:ph idx="1"/>
          </p:nvPr>
        </p:nvSpPr>
        <p:spPr/>
        <p:txBody>
          <a:bodyPr/>
          <a:lstStyle/>
          <a:p>
            <a:r>
              <a:rPr lang="nb-NO" dirty="0"/>
              <a:t>…men det er det å ta, situasjoner der du er med barn, og du har voksne som du gjerne ville ha styrt inn på en annen tanke, og når de i utgangspunktet  kan være litt negative til den der pedagogikken (latter),  da skal du være ganske smidig så da kan du ikke være en leder som bare sier «sånn og sånn er det, se på meg nå, gjør sånn og sånn» – det krever mye tankevirksomhet fordi du skal finne det rette øyeblikket, du skal finne tid, barn og voksen i det rette øyeblikket, det er mye føling og kjenning, passer det nå eller nå, og det er i tillegg til alt det </a:t>
            </a:r>
            <a:r>
              <a:rPr lang="nb-NO" dirty="0" smtClean="0"/>
              <a:t>andre.</a:t>
            </a:r>
          </a:p>
          <a:p>
            <a:endParaRPr lang="nb-NO" dirty="0"/>
          </a:p>
          <a:p>
            <a:pPr marL="0" indent="0">
              <a:buNone/>
            </a:pPr>
            <a:r>
              <a:rPr lang="nb-NO" sz="1400" dirty="0"/>
              <a:t>Bøe, M., &amp; Hognestad, K. (2015). </a:t>
            </a:r>
            <a:r>
              <a:rPr lang="nb-NO" sz="1400" dirty="0" smtClean="0"/>
              <a:t>«Det </a:t>
            </a:r>
            <a:r>
              <a:rPr lang="nb-NO" sz="1400" dirty="0"/>
              <a:t>krever mye tankevirksomhet for du skal finne det rette øyeblikket» - refleksjon i praksis i personalledelse. </a:t>
            </a:r>
            <a:r>
              <a:rPr lang="nb-NO" sz="1400" i="1" dirty="0"/>
              <a:t>Norsk pedagogisk tidsskrift</a:t>
            </a:r>
            <a:r>
              <a:rPr lang="nb-NO" sz="1400" dirty="0"/>
              <a:t>(5), 351-561.</a:t>
            </a:r>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7F64EF81-C36B-46C2-9C4F-E49030F17EF0}"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2904141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4 strategier i Kunnskapsledelse som praksis på avdelingen :</a:t>
            </a:r>
            <a:endParaRPr lang="nb-NO" dirty="0"/>
          </a:p>
        </p:txBody>
      </p:sp>
      <p:sp>
        <p:nvSpPr>
          <p:cNvPr id="3" name="Plassholder for innhold 2"/>
          <p:cNvSpPr>
            <a:spLocks noGrp="1"/>
          </p:cNvSpPr>
          <p:nvPr>
            <p:ph idx="1"/>
          </p:nvPr>
        </p:nvSpPr>
        <p:spPr/>
        <p:txBody>
          <a:bodyPr>
            <a:normAutofit/>
          </a:bodyPr>
          <a:lstStyle/>
          <a:p>
            <a:pPr marL="0" indent="0">
              <a:buNone/>
            </a:pPr>
            <a:endParaRPr lang="nb-NO" sz="2800" dirty="0"/>
          </a:p>
          <a:p>
            <a:pPr marL="514338" indent="-514338">
              <a:buFont typeface="+mj-lt"/>
              <a:buAutoNum type="arabicPeriod"/>
            </a:pPr>
            <a:r>
              <a:rPr lang="nb-NO" sz="2800" dirty="0"/>
              <a:t>å gi spontan faglig veiledning til personalet i aktuelle praksissituasjoner på avdelingen</a:t>
            </a:r>
          </a:p>
          <a:p>
            <a:pPr marL="514338" indent="-514338">
              <a:buFont typeface="+mj-lt"/>
              <a:buAutoNum type="arabicPeriod"/>
            </a:pPr>
            <a:r>
              <a:rPr lang="nb-NO" sz="2800" dirty="0"/>
              <a:t>å opptre som rollemodeller i pedagogisk arbeid med barn</a:t>
            </a:r>
            <a:r>
              <a:rPr lang="nb-NO" sz="2800" dirty="0" smtClean="0"/>
              <a:t>.</a:t>
            </a:r>
          </a:p>
          <a:p>
            <a:pPr marL="514350" indent="-514350">
              <a:buFont typeface="+mj-lt"/>
              <a:buAutoNum type="arabicPeriod"/>
            </a:pPr>
            <a:r>
              <a:rPr lang="nb-NO" sz="2800" dirty="0" smtClean="0"/>
              <a:t>å </a:t>
            </a:r>
            <a:r>
              <a:rPr lang="nb-NO" sz="2800" dirty="0"/>
              <a:t>sette ord på delte førstehåndserfaringer i praksis ved å løfte fram  </a:t>
            </a:r>
            <a:r>
              <a:rPr lang="nb-NO" sz="2800" dirty="0" smtClean="0"/>
              <a:t> 	faglige </a:t>
            </a:r>
            <a:r>
              <a:rPr lang="nb-NO" sz="2800" dirty="0"/>
              <a:t>betraktinger om det som foregår.</a:t>
            </a:r>
          </a:p>
          <a:p>
            <a:pPr marL="514350" indent="-514350">
              <a:buFont typeface="+mj-lt"/>
              <a:buAutoNum type="arabicPeriod"/>
            </a:pPr>
            <a:r>
              <a:rPr lang="nb-NO" sz="2800" dirty="0" smtClean="0"/>
              <a:t>å </a:t>
            </a:r>
            <a:r>
              <a:rPr lang="nb-NO" sz="2800" dirty="0"/>
              <a:t>støtte ønskede pedagogiske praksiser som finner sted på avdelingen.</a:t>
            </a:r>
          </a:p>
          <a:p>
            <a:pPr marL="514338" indent="-514338">
              <a:buFont typeface="+mj-lt"/>
              <a:buAutoNum type="arabicPeriod"/>
            </a:pPr>
            <a:endParaRPr lang="nb-NO" sz="2800" dirty="0"/>
          </a:p>
          <a:p>
            <a:pPr marL="514338" indent="-514338">
              <a:buFont typeface="+mj-lt"/>
              <a:buAutoNum type="arabicPeriod"/>
            </a:pPr>
            <a:endParaRPr lang="nb-NO" sz="2800" dirty="0"/>
          </a:p>
          <a:p>
            <a:pPr marL="514338" indent="-514338">
              <a:buFont typeface="+mj-lt"/>
              <a:buAutoNum type="arabicPeriod"/>
            </a:pPr>
            <a:endParaRPr lang="nb-NO" sz="2800" dirty="0"/>
          </a:p>
          <a:p>
            <a:pPr marL="514338" indent="-514338">
              <a:buFont typeface="+mj-lt"/>
              <a:buAutoNum type="arabicPeriod"/>
            </a:pPr>
            <a:endParaRPr lang="nb-NO" sz="2800" dirty="0"/>
          </a:p>
        </p:txBody>
      </p:sp>
      <p:sp>
        <p:nvSpPr>
          <p:cNvPr id="5" name="Plassholder for dato 4"/>
          <p:cNvSpPr>
            <a:spLocks noGrp="1"/>
          </p:cNvSpPr>
          <p:nvPr>
            <p:ph type="dt" sz="half" idx="10"/>
          </p:nvPr>
        </p:nvSpPr>
        <p:spPr/>
        <p:txBody>
          <a:bodyPr/>
          <a:lstStyle/>
          <a:p>
            <a:fld id="{A19ADCD6-50ED-416D-B706-E7ABBD4B4EF8}" type="datetime1">
              <a:rPr lang="en-US" smtClean="0"/>
              <a:pPr/>
              <a:t>2/2/2017</a:t>
            </a:fld>
            <a:endParaRPr lang="nb-NO"/>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1419315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
            </a:r>
            <a:br>
              <a:rPr lang="en-US" dirty="0" smtClean="0"/>
            </a:br>
            <a:r>
              <a:rPr lang="en-US" dirty="0" smtClean="0"/>
              <a:t>1.</a:t>
            </a:r>
            <a:r>
              <a:rPr lang="nb-NO" dirty="0" smtClean="0"/>
              <a:t>Spontan </a:t>
            </a:r>
            <a:r>
              <a:rPr lang="nb-NO" dirty="0"/>
              <a:t>faglig </a:t>
            </a:r>
            <a:r>
              <a:rPr lang="nb-NO" dirty="0" smtClean="0"/>
              <a:t>veiledning</a:t>
            </a:r>
            <a:r>
              <a:rPr lang="en-US" dirty="0"/>
              <a:t/>
            </a:r>
            <a:br>
              <a:rPr lang="en-US" dirty="0"/>
            </a:br>
            <a:endParaRPr lang="nb-NO" dirty="0"/>
          </a:p>
        </p:txBody>
      </p:sp>
      <p:sp>
        <p:nvSpPr>
          <p:cNvPr id="3" name="Plassholder for innhold 2"/>
          <p:cNvSpPr>
            <a:spLocks noGrp="1"/>
          </p:cNvSpPr>
          <p:nvPr>
            <p:ph idx="1"/>
          </p:nvPr>
        </p:nvSpPr>
        <p:spPr>
          <a:xfrm>
            <a:off x="874803" y="1772816"/>
            <a:ext cx="10615795" cy="4586420"/>
          </a:xfrm>
        </p:spPr>
        <p:txBody>
          <a:bodyPr>
            <a:normAutofit/>
          </a:bodyPr>
          <a:lstStyle/>
          <a:p>
            <a:pPr marL="0" indent="0">
              <a:buNone/>
            </a:pPr>
            <a:endParaRPr lang="en-US" b="1" dirty="0" smtClean="0"/>
          </a:p>
          <a:p>
            <a:pPr marL="0" indent="0">
              <a:buNone/>
            </a:pPr>
            <a:r>
              <a:rPr lang="nb-NO" dirty="0"/>
              <a:t>Når jeg kommer i situasjonene, er jeg veldig obs på, med en gang, å benytte sjansen til å tenke veiledning. Det er en assistent som gjerne vil lære og som kan søke og spørre om veiledning. Det er der vi kan få jobba, det er der vi har størst potensial til å få heva assistentene i her-og-nå-situasjoner. Og da tenker jeg på det som jeg har lært om barn og sosial kompetanse, at dette bruker jeg også når jeg leder personalet. </a:t>
            </a:r>
          </a:p>
          <a:p>
            <a:pPr marL="0" indent="0">
              <a:buNone/>
            </a:pPr>
            <a:endParaRPr lang="en-US" dirty="0" smtClean="0"/>
          </a:p>
        </p:txBody>
      </p:sp>
      <p:sp>
        <p:nvSpPr>
          <p:cNvPr id="4" name="Plassholder for dato 3"/>
          <p:cNvSpPr>
            <a:spLocks noGrp="1"/>
          </p:cNvSpPr>
          <p:nvPr>
            <p:ph type="dt" sz="half" idx="10"/>
          </p:nvPr>
        </p:nvSpPr>
        <p:spPr/>
        <p:txBody>
          <a:bodyPr/>
          <a:lstStyle/>
          <a:p>
            <a:fld id="{E3D1C832-97B8-4255-ACED-D7E811F584D0}"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1502203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
            </a:r>
            <a:br>
              <a:rPr lang="en-US" dirty="0" smtClean="0"/>
            </a:br>
            <a:r>
              <a:rPr lang="en-US" dirty="0" smtClean="0"/>
              <a:t>2. Å </a:t>
            </a:r>
            <a:r>
              <a:rPr lang="en-US" dirty="0" err="1" smtClean="0"/>
              <a:t>opptre</a:t>
            </a:r>
            <a:r>
              <a:rPr lang="en-US" dirty="0" smtClean="0"/>
              <a:t> </a:t>
            </a:r>
            <a:r>
              <a:rPr lang="en-US" dirty="0" err="1" smtClean="0"/>
              <a:t>som</a:t>
            </a:r>
            <a:r>
              <a:rPr lang="en-US" dirty="0" smtClean="0"/>
              <a:t> </a:t>
            </a:r>
            <a:r>
              <a:rPr lang="en-US" dirty="0" err="1" smtClean="0"/>
              <a:t>rollemodell</a:t>
            </a:r>
            <a:r>
              <a:rPr lang="en-US" dirty="0"/>
              <a:t/>
            </a:r>
            <a:br>
              <a:rPr lang="en-US" dirty="0"/>
            </a:br>
            <a:endParaRPr lang="nb-NO" dirty="0"/>
          </a:p>
        </p:txBody>
      </p:sp>
      <p:sp>
        <p:nvSpPr>
          <p:cNvPr id="3" name="Plassholder for innhold 2"/>
          <p:cNvSpPr>
            <a:spLocks noGrp="1"/>
          </p:cNvSpPr>
          <p:nvPr>
            <p:ph idx="1"/>
          </p:nvPr>
        </p:nvSpPr>
        <p:spPr/>
        <p:txBody>
          <a:bodyPr>
            <a:normAutofit/>
          </a:bodyPr>
          <a:lstStyle/>
          <a:p>
            <a:pPr marL="0" indent="0">
              <a:buNone/>
            </a:pPr>
            <a:r>
              <a:rPr lang="nb-NO" dirty="0"/>
              <a:t>Det synes jeg kanskje er det som er mest skremmende med en lederposisjon, at du er en </a:t>
            </a:r>
            <a:r>
              <a:rPr lang="nb-NO" dirty="0" smtClean="0"/>
              <a:t>rollemodell</a:t>
            </a:r>
            <a:r>
              <a:rPr lang="nb-NO" dirty="0"/>
              <a:t>. Et forbilde på godt og på vondt. Du blir sett på hva du gjør og hva du ikke </a:t>
            </a:r>
            <a:r>
              <a:rPr lang="nb-NO" dirty="0" smtClean="0"/>
              <a:t>gjør og  </a:t>
            </a:r>
            <a:r>
              <a:rPr lang="nb-NO" dirty="0"/>
              <a:t>a</a:t>
            </a:r>
            <a:r>
              <a:rPr lang="nb-NO" dirty="0" smtClean="0"/>
              <a:t>t </a:t>
            </a:r>
            <a:r>
              <a:rPr lang="nb-NO" dirty="0"/>
              <a:t>det er </a:t>
            </a:r>
            <a:r>
              <a:rPr lang="nb-NO" dirty="0" smtClean="0"/>
              <a:t>viktig med </a:t>
            </a:r>
            <a:r>
              <a:rPr lang="nb-NO" dirty="0"/>
              <a:t>alle de skrittene du gjør eller handlingene du gjør</a:t>
            </a:r>
            <a:r>
              <a:rPr lang="nb-NO" dirty="0" smtClean="0"/>
              <a:t> </a:t>
            </a:r>
            <a:r>
              <a:rPr lang="nb-NO" dirty="0"/>
              <a:t>Så den biten av lederrolla mi er jeg egentlig ganske ydmyk </a:t>
            </a:r>
            <a:r>
              <a:rPr lang="nb-NO" dirty="0" smtClean="0"/>
              <a:t>på.</a:t>
            </a:r>
          </a:p>
          <a:p>
            <a:pPr marL="0" indent="0">
              <a:buNone/>
            </a:pPr>
            <a:endParaRPr lang="nb-NO" dirty="0"/>
          </a:p>
        </p:txBody>
      </p:sp>
      <p:sp>
        <p:nvSpPr>
          <p:cNvPr id="4" name="Plassholder for dato 3"/>
          <p:cNvSpPr>
            <a:spLocks noGrp="1"/>
          </p:cNvSpPr>
          <p:nvPr>
            <p:ph type="dt" sz="half" idx="10"/>
          </p:nvPr>
        </p:nvSpPr>
        <p:spPr/>
        <p:txBody>
          <a:bodyPr/>
          <a:lstStyle/>
          <a:p>
            <a:fld id="{061D65F9-A1B5-418B-9F0B-2492C2C62BFA}"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1248597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3. </a:t>
            </a:r>
            <a:r>
              <a:rPr lang="en-US" dirty="0" smtClean="0"/>
              <a:t>Å </a:t>
            </a:r>
            <a:r>
              <a:rPr lang="en-US" dirty="0" err="1" smtClean="0"/>
              <a:t>sette</a:t>
            </a:r>
            <a:r>
              <a:rPr lang="en-US" dirty="0" smtClean="0"/>
              <a:t> </a:t>
            </a:r>
            <a:r>
              <a:rPr lang="en-US" dirty="0" err="1" smtClean="0"/>
              <a:t>ord</a:t>
            </a:r>
            <a:r>
              <a:rPr lang="en-US" dirty="0" smtClean="0"/>
              <a:t> </a:t>
            </a:r>
            <a:r>
              <a:rPr lang="en-US" dirty="0" err="1" smtClean="0"/>
              <a:t>på</a:t>
            </a:r>
            <a:r>
              <a:rPr lang="en-US" dirty="0" smtClean="0"/>
              <a:t> </a:t>
            </a:r>
            <a:r>
              <a:rPr lang="en-US" dirty="0" err="1" smtClean="0"/>
              <a:t>delte</a:t>
            </a:r>
            <a:r>
              <a:rPr lang="en-US" dirty="0" smtClean="0"/>
              <a:t> </a:t>
            </a:r>
            <a:r>
              <a:rPr lang="en-US" dirty="0" err="1" smtClean="0"/>
              <a:t>førstehåndserfaringer</a:t>
            </a:r>
            <a:endParaRPr lang="nb-NO" dirty="0"/>
          </a:p>
        </p:txBody>
      </p:sp>
      <p:sp>
        <p:nvSpPr>
          <p:cNvPr id="3" name="Plassholder for innhold 2"/>
          <p:cNvSpPr>
            <a:spLocks noGrp="1"/>
          </p:cNvSpPr>
          <p:nvPr>
            <p:ph idx="1"/>
          </p:nvPr>
        </p:nvSpPr>
        <p:spPr/>
        <p:txBody>
          <a:bodyPr>
            <a:normAutofit/>
          </a:bodyPr>
          <a:lstStyle/>
          <a:p>
            <a:pPr marL="0" indent="0">
              <a:buNone/>
            </a:pPr>
            <a:r>
              <a:rPr lang="nb-NO" sz="2400" dirty="0"/>
              <a:t>Det er vel en måte å sette ord på praksis på da, som har bare blitt en væremåte, og som jeg tenker at å er viktig for oss å snakke sammen om, og det er sikkert en måte å lære opp, å gjøre henne og bevisst på det som foregår</a:t>
            </a:r>
            <a:r>
              <a:rPr lang="nb-NO" sz="2400" dirty="0" smtClean="0"/>
              <a:t>.</a:t>
            </a:r>
            <a:r>
              <a:rPr lang="nb-NO" sz="2400" dirty="0"/>
              <a:t> Og det er jo den måten jeg synes er veldig god å jobbe på og når du har tid til å sitte sånn å snakke om det som foregår å beskrive praksis der og da, istedenfor å ta det om 14 dager liksom på et møte, det syns jeg er en veldig god måte… for meg å jobbe på, det er det jeg savner når det blir for hektisk og, at du ikke får den roen til bare å sitte og se…for da ser vi ikke alle ungene, og det er en viktig del av jobben vår</a:t>
            </a:r>
            <a:endParaRPr lang="nb-NO"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dato 3"/>
          <p:cNvSpPr>
            <a:spLocks noGrp="1"/>
          </p:cNvSpPr>
          <p:nvPr>
            <p:ph type="dt" sz="half" idx="10"/>
          </p:nvPr>
        </p:nvSpPr>
        <p:spPr/>
        <p:txBody>
          <a:bodyPr/>
          <a:lstStyle/>
          <a:p>
            <a:fld id="{92A6EEF0-2F2B-4D6F-A03F-D7CD8322494F}"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363909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4. Å støtte ønskede pedagogiske praksiser</a:t>
            </a:r>
            <a:endParaRPr lang="nb-NO" dirty="0"/>
          </a:p>
        </p:txBody>
      </p:sp>
      <p:sp>
        <p:nvSpPr>
          <p:cNvPr id="3" name="Plassholder for innhold 2"/>
          <p:cNvSpPr>
            <a:spLocks noGrp="1"/>
          </p:cNvSpPr>
          <p:nvPr>
            <p:ph idx="1"/>
          </p:nvPr>
        </p:nvSpPr>
        <p:spPr/>
        <p:txBody>
          <a:bodyPr>
            <a:normAutofit/>
          </a:bodyPr>
          <a:lstStyle/>
          <a:p>
            <a:pPr marL="0" indent="0">
              <a:buNone/>
            </a:pPr>
            <a:r>
              <a:rPr lang="nb-NO" dirty="0"/>
              <a:t>Jeg tenker at det er veldig, litt artig at hun kommer inn å forteller om sin opplevelse i forhold til å være ute da, og at hun </a:t>
            </a:r>
            <a:r>
              <a:rPr lang="nb-NO" dirty="0" smtClean="0"/>
              <a:t>gjør </a:t>
            </a:r>
            <a:r>
              <a:rPr lang="nb-NO" dirty="0"/>
              <a:t>kreative ting ute. Også prøver jeg jo å </a:t>
            </a:r>
            <a:r>
              <a:rPr lang="nb-NO" dirty="0" err="1"/>
              <a:t>backe</a:t>
            </a:r>
            <a:r>
              <a:rPr lang="nb-NO" dirty="0"/>
              <a:t> opp henne på det da, at det er bra, at hun har gjort det. og det syns jeg er </a:t>
            </a:r>
            <a:r>
              <a:rPr lang="nb-NO" dirty="0" smtClean="0"/>
              <a:t>viktig. Men </a:t>
            </a:r>
            <a:r>
              <a:rPr lang="nb-NO" dirty="0"/>
              <a:t>det blir jo veldig sånn i forbifarten da, men det er jo sånn det er, det er sånn dagen er. </a:t>
            </a:r>
            <a:endParaRPr lang="nb-NO" dirty="0" smtClean="0"/>
          </a:p>
          <a:p>
            <a:pPr marL="0" indent="0">
              <a:buNone/>
            </a:pPr>
            <a:endParaRPr lang="nb-NO" i="1" dirty="0"/>
          </a:p>
        </p:txBody>
      </p:sp>
      <p:sp>
        <p:nvSpPr>
          <p:cNvPr id="4" name="Plassholder for dato 3"/>
          <p:cNvSpPr>
            <a:spLocks noGrp="1"/>
          </p:cNvSpPr>
          <p:nvPr>
            <p:ph type="dt" sz="half" idx="10"/>
          </p:nvPr>
        </p:nvSpPr>
        <p:spPr/>
        <p:txBody>
          <a:bodyPr/>
          <a:lstStyle/>
          <a:p>
            <a:fld id="{679F3693-8564-4615-AB8D-25BE160C4DE8}"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40206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0" dirty="0" smtClean="0"/>
              <a:t/>
            </a:r>
            <a:br>
              <a:rPr lang="nb-NO" sz="3600" b="0" dirty="0" smtClean="0"/>
            </a:br>
            <a:r>
              <a:rPr lang="nb-NO" sz="3600" b="0" dirty="0" smtClean="0"/>
              <a:t/>
            </a:r>
            <a:br>
              <a:rPr lang="nb-NO" sz="3600" b="0" dirty="0" smtClean="0"/>
            </a:br>
            <a:r>
              <a:rPr lang="en-US" sz="3600" b="0" dirty="0"/>
              <a:t/>
            </a:r>
            <a:br>
              <a:rPr lang="en-US" sz="3600" b="0" dirty="0"/>
            </a:br>
            <a:endParaRPr lang="nb-NO" sz="3600" b="0" dirty="0"/>
          </a:p>
        </p:txBody>
      </p:sp>
      <p:sp>
        <p:nvSpPr>
          <p:cNvPr id="7" name="Plassholder for bunntekst 6"/>
          <p:cNvSpPr>
            <a:spLocks noGrp="1"/>
          </p:cNvSpPr>
          <p:nvPr>
            <p:ph type="ftr" sz="quarter" idx="11"/>
          </p:nvPr>
        </p:nvSpPr>
        <p:spPr/>
        <p:txBody>
          <a:bodyPr/>
          <a:lstStyle/>
          <a:p>
            <a:r>
              <a:rPr lang="nb-NO" smtClean="0"/>
              <a:t>marit.boe@usn.no          karin.hognestad@usn.no</a:t>
            </a:r>
            <a:endParaRPr lang="nb-NO"/>
          </a:p>
        </p:txBody>
      </p:sp>
      <p:sp>
        <p:nvSpPr>
          <p:cNvPr id="3" name="Rektangel 2"/>
          <p:cNvSpPr/>
          <p:nvPr/>
        </p:nvSpPr>
        <p:spPr>
          <a:xfrm>
            <a:off x="5781869" y="570881"/>
            <a:ext cx="6096000" cy="1077218"/>
          </a:xfrm>
          <a:prstGeom prst="rect">
            <a:avLst/>
          </a:prstGeom>
        </p:spPr>
        <p:txBody>
          <a:bodyPr>
            <a:spAutoFit/>
          </a:bodyPr>
          <a:lstStyle/>
          <a:p>
            <a:r>
              <a:rPr lang="nb-NO" sz="3200" b="1" dirty="0" smtClean="0">
                <a:latin typeface="Times New Roman" panose="02020603050405020304" pitchFamily="18" charset="0"/>
                <a:cs typeface="Times New Roman" panose="02020603050405020304" pitchFamily="18" charset="0"/>
              </a:rPr>
              <a:t>Den pedagogiske lederens ansvar og rolle</a:t>
            </a:r>
          </a:p>
        </p:txBody>
      </p:sp>
      <p:sp>
        <p:nvSpPr>
          <p:cNvPr id="8" name="Rektangel 7"/>
          <p:cNvSpPr/>
          <p:nvPr/>
        </p:nvSpPr>
        <p:spPr>
          <a:xfrm>
            <a:off x="6951305" y="2480215"/>
            <a:ext cx="4812769" cy="2585323"/>
          </a:xfrm>
          <a:prstGeom prst="rect">
            <a:avLst/>
          </a:prstGeom>
        </p:spPr>
        <p:txBody>
          <a:bodyPr wrap="square">
            <a:spAutoFit/>
          </a:bodyPr>
          <a:lstStyle/>
          <a:p>
            <a:pPr marL="825491" lvl="1" indent="-457200">
              <a:buFont typeface="+mj-lt"/>
              <a:buAutoNum type="arabicPeriod"/>
            </a:pPr>
            <a:r>
              <a:rPr lang="nb-NO" dirty="0"/>
              <a:t>Tilstedeværelse er mer enn bare  å være fysisk tilstede. Det er også praktisk kunnskap som formidles gjennom oppgavene.</a:t>
            </a:r>
          </a:p>
          <a:p>
            <a:pPr marL="825491" lvl="1" indent="-457200">
              <a:buFont typeface="+mj-lt"/>
              <a:buAutoNum type="arabicPeriod"/>
            </a:pPr>
            <a:r>
              <a:rPr lang="nb-NO" dirty="0"/>
              <a:t>Gi retning og kvalitetssikre det pedagogiske arbeidet i forhold til barnehagens verdigrunnlag </a:t>
            </a:r>
          </a:p>
          <a:p>
            <a:pPr marL="825491" lvl="1" indent="-457200">
              <a:buFont typeface="+mj-lt"/>
              <a:buAutoNum type="arabicPeriod"/>
            </a:pPr>
            <a:r>
              <a:rPr lang="nb-NO" dirty="0"/>
              <a:t>Være kjernemedlem og leder i praksisfelleskapet (Lave &amp; Wenger, 1991)</a:t>
            </a:r>
          </a:p>
        </p:txBody>
      </p:sp>
      <p:pic>
        <p:nvPicPr>
          <p:cNvPr id="9" name="Bilde 8"/>
          <p:cNvPicPr>
            <a:picLocks noChangeAspect="1"/>
          </p:cNvPicPr>
          <p:nvPr/>
        </p:nvPicPr>
        <p:blipFill>
          <a:blip r:embed="rId3" cstate="print"/>
          <a:stretch>
            <a:fillRect/>
          </a:stretch>
        </p:blipFill>
        <p:spPr>
          <a:xfrm>
            <a:off x="6050844" y="2533533"/>
            <a:ext cx="731583" cy="323116"/>
          </a:xfrm>
          <a:prstGeom prst="rect">
            <a:avLst/>
          </a:prstGeom>
        </p:spPr>
      </p:pic>
      <p:pic>
        <p:nvPicPr>
          <p:cNvPr id="10" name="Bilde 9"/>
          <p:cNvPicPr>
            <a:picLocks noChangeAspect="1"/>
          </p:cNvPicPr>
          <p:nvPr/>
        </p:nvPicPr>
        <p:blipFill>
          <a:blip r:embed="rId4" cstate="print"/>
          <a:stretch>
            <a:fillRect/>
          </a:stretch>
        </p:blipFill>
        <p:spPr>
          <a:xfrm>
            <a:off x="6050845" y="3669830"/>
            <a:ext cx="731583" cy="304826"/>
          </a:xfrm>
          <a:prstGeom prst="rect">
            <a:avLst/>
          </a:prstGeom>
        </p:spPr>
      </p:pic>
      <p:pic>
        <p:nvPicPr>
          <p:cNvPr id="11" name="Bilde 10"/>
          <p:cNvPicPr>
            <a:picLocks noChangeAspect="1"/>
          </p:cNvPicPr>
          <p:nvPr/>
        </p:nvPicPr>
        <p:blipFill>
          <a:blip r:embed="rId3" cstate="print"/>
          <a:stretch>
            <a:fillRect/>
          </a:stretch>
        </p:blipFill>
        <p:spPr>
          <a:xfrm>
            <a:off x="6112663" y="4475060"/>
            <a:ext cx="731583" cy="323116"/>
          </a:xfrm>
          <a:prstGeom prst="rect">
            <a:avLst/>
          </a:prstGeom>
        </p:spPr>
      </p:pic>
      <p:sp>
        <p:nvSpPr>
          <p:cNvPr id="4" name="Plassholder for dato 3"/>
          <p:cNvSpPr>
            <a:spLocks noGrp="1"/>
          </p:cNvSpPr>
          <p:nvPr>
            <p:ph type="dt" sz="half" idx="10"/>
          </p:nvPr>
        </p:nvSpPr>
        <p:spPr/>
        <p:txBody>
          <a:bodyPr/>
          <a:lstStyle/>
          <a:p>
            <a:fld id="{01623676-5D1C-466D-84E0-2934C3258A04}" type="datetime1">
              <a:rPr lang="en-US" smtClean="0">
                <a:solidFill>
                  <a:srgbClr val="252525"/>
                </a:solidFill>
              </a:rPr>
              <a:pPr/>
              <a:t>2/2/2017</a:t>
            </a:fld>
            <a:endParaRPr lang="nb-NO" dirty="0">
              <a:solidFill>
                <a:srgbClr val="252525"/>
              </a:solidFill>
            </a:endParaRPr>
          </a:p>
        </p:txBody>
      </p:sp>
      <p:sp>
        <p:nvSpPr>
          <p:cNvPr id="6" name="Content Placeholder 5"/>
          <p:cNvSpPr>
            <a:spLocks noGrp="1"/>
          </p:cNvSpPr>
          <p:nvPr>
            <p:ph idx="1"/>
          </p:nvPr>
        </p:nvSpPr>
        <p:spPr/>
        <p:txBody>
          <a:bodyPr/>
          <a:lstStyle/>
          <a:p>
            <a:endParaRPr lang="nb-NO" dirty="0"/>
          </a:p>
        </p:txBody>
      </p:sp>
      <p:pic>
        <p:nvPicPr>
          <p:cNvPr id="5" name="Picture 4"/>
          <p:cNvPicPr>
            <a:picLocks noChangeAspect="1"/>
          </p:cNvPicPr>
          <p:nvPr/>
        </p:nvPicPr>
        <p:blipFill>
          <a:blip r:embed="rId5" cstate="print"/>
          <a:stretch>
            <a:fillRect/>
          </a:stretch>
        </p:blipFill>
        <p:spPr>
          <a:xfrm>
            <a:off x="289131" y="1912015"/>
            <a:ext cx="5739093" cy="4014650"/>
          </a:xfrm>
          <a:prstGeom prst="rect">
            <a:avLst/>
          </a:prstGeom>
        </p:spPr>
      </p:pic>
    </p:spTree>
    <p:extLst>
      <p:ext uri="{BB962C8B-B14F-4D97-AF65-F5344CB8AC3E}">
        <p14:creationId xmlns="" xmlns:p14="http://schemas.microsoft.com/office/powerpoint/2010/main" val="313697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2784" y="438756"/>
            <a:ext cx="10515600" cy="1325563"/>
          </a:xfrm>
        </p:spPr>
        <p:txBody>
          <a:bodyPr>
            <a:normAutofit fontScale="90000"/>
          </a:bodyPr>
          <a:lstStyle/>
          <a:p>
            <a:r>
              <a:rPr lang="nb-NO" dirty="0" smtClean="0"/>
              <a:t/>
            </a:r>
            <a:br>
              <a:rPr lang="nb-NO" dirty="0" smtClean="0"/>
            </a:br>
            <a:r>
              <a:rPr lang="nb-NO" dirty="0" smtClean="0"/>
              <a:t>Til diskusjon: Hvordan kan man utnytte de dagligdagse oppgavene til å utvikle barnehagen som en lærende organisasjon?</a:t>
            </a:r>
            <a:br>
              <a:rPr lang="nb-NO" dirty="0" smtClean="0"/>
            </a:br>
            <a:endParaRPr lang="nb-NO" dirty="0"/>
          </a:p>
        </p:txBody>
      </p:sp>
      <p:sp>
        <p:nvSpPr>
          <p:cNvPr id="3" name="Plassholder for innhold 2"/>
          <p:cNvSpPr>
            <a:spLocks noGrp="1"/>
          </p:cNvSpPr>
          <p:nvPr>
            <p:ph idx="1"/>
          </p:nvPr>
        </p:nvSpPr>
        <p:spPr>
          <a:xfrm>
            <a:off x="802784" y="2489993"/>
            <a:ext cx="10515600" cy="3094105"/>
          </a:xfrm>
        </p:spPr>
        <p:txBody>
          <a:bodyPr/>
          <a:lstStyle/>
          <a:p>
            <a:pPr marL="0" indent="0">
              <a:buNone/>
            </a:pPr>
            <a:r>
              <a:rPr lang="nb-NO" dirty="0" smtClean="0"/>
              <a:t>«Det er veldig forskjellig ut fra hvem en jobber med. Og der en utøver en lederrolle på godt og på vondt på en måte. Det at en har ulik kompetanse på dem man jobber sammen med. Assistentene har ulik kompetanse, og at en skal være leder for et ganske stort spenn i forhold til hva assistentene har med seg av kunnskaper og erfaringer. Og der skal du lede på en måte i et ganske stort spenn!»</a:t>
            </a:r>
          </a:p>
          <a:p>
            <a:endParaRPr lang="nb-NO" dirty="0"/>
          </a:p>
        </p:txBody>
      </p:sp>
      <p:sp>
        <p:nvSpPr>
          <p:cNvPr id="4" name="Plassholder for dato 3"/>
          <p:cNvSpPr>
            <a:spLocks noGrp="1"/>
          </p:cNvSpPr>
          <p:nvPr>
            <p:ph type="dt" sz="half" idx="10"/>
          </p:nvPr>
        </p:nvSpPr>
        <p:spPr/>
        <p:txBody>
          <a:bodyPr/>
          <a:lstStyle/>
          <a:p>
            <a:fld id="{E61DA783-469A-4A1F-9032-7E638C7F4437}"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798690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dirty="0" smtClean="0"/>
              <a:t>Det </a:t>
            </a:r>
            <a:r>
              <a:rPr lang="nb-NO" dirty="0"/>
              <a:t>dagligdagse ledelsesarbeidet</a:t>
            </a:r>
            <a:br>
              <a:rPr lang="nb-NO" dirty="0"/>
            </a:br>
            <a:endParaRPr lang="nb-NO" dirty="0"/>
          </a:p>
        </p:txBody>
      </p:sp>
      <p:sp>
        <p:nvSpPr>
          <p:cNvPr id="3" name="Plassholder for innhold 2"/>
          <p:cNvSpPr>
            <a:spLocks noGrp="1"/>
          </p:cNvSpPr>
          <p:nvPr>
            <p:ph idx="1"/>
          </p:nvPr>
        </p:nvSpPr>
        <p:spPr/>
        <p:txBody>
          <a:bodyPr>
            <a:normAutofit fontScale="85000" lnSpcReduction="10000"/>
          </a:bodyPr>
          <a:lstStyle/>
          <a:p>
            <a:pPr marL="0" indent="0">
              <a:buNone/>
            </a:pPr>
            <a:r>
              <a:rPr lang="nb-NO" dirty="0" smtClean="0"/>
              <a:t>Det </a:t>
            </a:r>
            <a:r>
              <a:rPr lang="nb-NO" dirty="0"/>
              <a:t>er tidlig på morgenen på småbarnsavdelingen, og den pedagogiske lederen og to assistenter sitter på golvet i en sirkel sammen med barna som er opptatt med å kjøre med småbiler, bygge klosser og lese bok. En av guttene sitter på fanget til den pedagogiske lederen og forteller henne at han gjør </a:t>
            </a:r>
            <a:r>
              <a:rPr lang="nb-NO" dirty="0" err="1"/>
              <a:t>sit-ups</a:t>
            </a:r>
            <a:r>
              <a:rPr lang="nb-NO" dirty="0"/>
              <a:t>. </a:t>
            </a:r>
            <a:endParaRPr lang="nb-NO" dirty="0" smtClean="0"/>
          </a:p>
          <a:p>
            <a:pPr marL="0" indent="0">
              <a:buNone/>
            </a:pPr>
            <a:r>
              <a:rPr lang="nb-NO" dirty="0" smtClean="0"/>
              <a:t>Mens </a:t>
            </a:r>
            <a:r>
              <a:rPr lang="nb-NO" dirty="0"/>
              <a:t>dette skjer får den pedagogiske lederen øye på Anne, en av assistentene som kommer inn i rommet. De hilser på hverandre og småprater litt om været før assistenten setter seg ned på golvet sammen med de andre. </a:t>
            </a:r>
            <a:endParaRPr lang="nb-NO" dirty="0" smtClean="0"/>
          </a:p>
          <a:p>
            <a:pPr marL="0" indent="0">
              <a:buNone/>
            </a:pPr>
            <a:r>
              <a:rPr lang="nb-NO" dirty="0" smtClean="0"/>
              <a:t>Den </a:t>
            </a:r>
            <a:r>
              <a:rPr lang="nb-NO" dirty="0"/>
              <a:t>pedagogiske lederen benytter muligheten når alle er tilstede til å informere assistentene om hva som står på dagens plan. Fordi det er for kaldt til å være ute for de minste barna forteller hun at planene må endres. Hun foreslår at de kan ha lekegrupper, og sammen snakker de om innholdet i lekegruppene og hvordan barnegruppen skal fordeles. Den pedagogiske lederen forklarer hvordan innholdet passer i forhold til framtidige planer, før hun foreslår hvilke assistenter som skal ha ansvar for de ulike gruppene. Dette begrunner hun med utgangspunkt i deres interesser og kompetanse. </a:t>
            </a:r>
            <a:endParaRPr lang="nb-NO" dirty="0" smtClean="0"/>
          </a:p>
          <a:p>
            <a:pPr marL="0" indent="0">
              <a:buNone/>
            </a:pPr>
            <a:r>
              <a:rPr lang="nb-NO" dirty="0" smtClean="0"/>
              <a:t>Samtidig </a:t>
            </a:r>
            <a:r>
              <a:rPr lang="nb-NO" dirty="0"/>
              <a:t>som dette spontane møte på golvet pågår, veksler personalet mellom å være i dialog med barna og hverandre. Når møtet er ferdig reiser assistentene seg og går i gang med å organisere de ulike aktivitetene de er blitt ansvarlige for, og den pedagogiske lederen hjelper til med å fordele barna i riktige grupper. </a:t>
            </a:r>
          </a:p>
          <a:p>
            <a:endParaRPr lang="nb-NO" dirty="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7FD43D1C-2A86-4480-A72E-8E39577D9944}"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887547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Lederutvikling i praksisfelleskapet</a:t>
            </a:r>
            <a:endParaRPr lang="nb-NO" dirty="0"/>
          </a:p>
        </p:txBody>
      </p:sp>
      <p:sp>
        <p:nvSpPr>
          <p:cNvPr id="3" name="Content Placeholder 2"/>
          <p:cNvSpPr>
            <a:spLocks noGrp="1"/>
          </p:cNvSpPr>
          <p:nvPr>
            <p:ph idx="1"/>
          </p:nvPr>
        </p:nvSpPr>
        <p:spPr/>
        <p:txBody>
          <a:bodyPr>
            <a:normAutofit/>
          </a:bodyPr>
          <a:lstStyle/>
          <a:p>
            <a:r>
              <a:rPr lang="nb-NO" dirty="0" smtClean="0"/>
              <a:t>Implementering av ny rammeplan og en tydeligere ansvars og rollefordeling krever utvikling av en tydeligere lederidentitet på mellomledernivå.</a:t>
            </a:r>
          </a:p>
          <a:p>
            <a:endParaRPr lang="nb-NO" dirty="0" smtClean="0"/>
          </a:p>
          <a:p>
            <a:r>
              <a:rPr lang="nb-NO" b="1" dirty="0" smtClean="0"/>
              <a:t>Skygging som metode for lederutvikling på mellomleder nivå fokuserer på å</a:t>
            </a:r>
          </a:p>
          <a:p>
            <a:pPr lvl="1"/>
            <a:r>
              <a:rPr lang="nb-NO" dirty="0" smtClean="0"/>
              <a:t>iverksette og lede det pedagogiske arbeidet i barnegruppa.</a:t>
            </a:r>
          </a:p>
          <a:p>
            <a:pPr marL="711191" lvl="1" indent="-342900"/>
            <a:r>
              <a:rPr lang="nb-NO" dirty="0"/>
              <a:t>l</a:t>
            </a:r>
            <a:r>
              <a:rPr lang="nb-NO" dirty="0" smtClean="0"/>
              <a:t>ede  faglig utvikling av personalet for å være en lærende barnehage.</a:t>
            </a:r>
          </a:p>
          <a:p>
            <a:pPr marL="711191" lvl="1" indent="-342900"/>
            <a:r>
              <a:rPr lang="nb-NO" dirty="0"/>
              <a:t>l</a:t>
            </a:r>
            <a:r>
              <a:rPr lang="nb-NO" dirty="0" smtClean="0"/>
              <a:t>ede det pedagogiske arbeidet i barnehagen sett i lys av samfunnsmandatet og verdigrunnlaget slik det er skissert i rammeplanen for barnehagen.</a:t>
            </a:r>
            <a:r>
              <a:rPr lang="nb-NO" b="1" dirty="0"/>
              <a:t> </a:t>
            </a:r>
            <a:endParaRPr lang="nb-NO" b="1" dirty="0" smtClean="0"/>
          </a:p>
          <a:p>
            <a:pPr marL="711191" lvl="1" indent="-342900"/>
            <a:endParaRPr lang="nb-NO" b="1" dirty="0"/>
          </a:p>
        </p:txBody>
      </p:sp>
      <p:sp>
        <p:nvSpPr>
          <p:cNvPr id="4" name="Footer Placeholder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F20DE149-C12D-496C-9621-0A0ED8B644EE}"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4144376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Erfaringer fra skyggeprosessen</a:t>
            </a:r>
            <a:endParaRPr lang="nb-NO" dirty="0"/>
          </a:p>
        </p:txBody>
      </p:sp>
      <p:sp>
        <p:nvSpPr>
          <p:cNvPr id="3" name="Plassholder for innhold 2"/>
          <p:cNvSpPr>
            <a:spLocks noGrp="1"/>
          </p:cNvSpPr>
          <p:nvPr>
            <p:ph idx="1"/>
          </p:nvPr>
        </p:nvSpPr>
        <p:spPr/>
        <p:txBody>
          <a:bodyPr/>
          <a:lstStyle/>
          <a:p>
            <a:r>
              <a:rPr lang="nb-NO" dirty="0" smtClean="0"/>
              <a:t>Jeg var klar til å bli skygget og det var ok for meg å være med i forskningsprosjektet. Jeg har likevel tenkt på dette i forhold til rollen min som pedagogisk leder og hvordan denne prosessen har hjulpet meg til å utvikle meg som leder. Det må være den mest effektive måten i utvikle personalets kompetanse på.  Å bli skygget og videre få anledning til å kommentere egne lederhandlinger ga en dypere innsikt i egen ledelsespraksis. </a:t>
            </a:r>
          </a:p>
          <a:p>
            <a:pPr marL="0" indent="0">
              <a:buNone/>
            </a:pPr>
            <a:r>
              <a:rPr lang="nb-NO" dirty="0"/>
              <a:t> </a:t>
            </a:r>
            <a:r>
              <a:rPr lang="nb-NO" dirty="0" smtClean="0"/>
              <a:t>   </a:t>
            </a:r>
            <a:r>
              <a:rPr lang="nb-NO" sz="1600" dirty="0" smtClean="0"/>
              <a:t>(Bøe, Hognestad, &amp; Waniganayake, 2016, s. 24)</a:t>
            </a:r>
            <a:endParaRPr lang="nb-NO" sz="1600" dirty="0"/>
          </a:p>
        </p:txBody>
      </p:sp>
      <p:sp>
        <p:nvSpPr>
          <p:cNvPr id="4" name="Plassholder for dato 3"/>
          <p:cNvSpPr>
            <a:spLocks noGrp="1"/>
          </p:cNvSpPr>
          <p:nvPr>
            <p:ph type="dt" sz="half" idx="10"/>
          </p:nvPr>
        </p:nvSpPr>
        <p:spPr/>
        <p:txBody>
          <a:bodyPr/>
          <a:lstStyle/>
          <a:p>
            <a:fld id="{BE7F1C02-1DFE-47F4-82CD-E5BAA04D9036}" type="datetime1">
              <a:rPr lang="en-US" smtClean="0">
                <a:solidFill>
                  <a:srgbClr val="252525"/>
                </a:solidFill>
              </a:rPr>
              <a:pPr/>
              <a:t>2/2/2017</a:t>
            </a:fld>
            <a:endParaRPr lang="nb-NO" dirty="0">
              <a:solidFill>
                <a:srgbClr val="252525"/>
              </a:solidFill>
            </a:endParaRPr>
          </a:p>
        </p:txBody>
      </p:sp>
      <p:sp>
        <p:nvSpPr>
          <p:cNvPr id="5" name="Plassholder for bunntekst 4"/>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Tree>
    <p:extLst>
      <p:ext uri="{BB962C8B-B14F-4D97-AF65-F5344CB8AC3E}">
        <p14:creationId xmlns="" xmlns:p14="http://schemas.microsoft.com/office/powerpoint/2010/main" val="2643516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838200" y="840509"/>
            <a:ext cx="5181600" cy="5336454"/>
          </a:xfrm>
        </p:spPr>
        <p:txBody>
          <a:bodyPr>
            <a:normAutofit/>
          </a:bodyPr>
          <a:lstStyle/>
          <a:p>
            <a:pPr marL="0" indent="0">
              <a:buNone/>
            </a:pPr>
            <a:r>
              <a:rPr lang="nb-NO" b="1" u="sng" dirty="0" smtClean="0"/>
              <a:t>Hvordan:</a:t>
            </a:r>
          </a:p>
          <a:p>
            <a:r>
              <a:rPr lang="nb-NO" dirty="0"/>
              <a:t>Pedagogiske ledere skygger hverandre i det daglige arbeidet</a:t>
            </a:r>
            <a:r>
              <a:rPr lang="nb-NO" dirty="0" smtClean="0"/>
              <a:t>.</a:t>
            </a:r>
          </a:p>
          <a:p>
            <a:r>
              <a:rPr lang="nb-NO" dirty="0" smtClean="0"/>
              <a:t>Skyggen identifiserer ledelses situasjoner som skrives ned.</a:t>
            </a:r>
          </a:p>
          <a:p>
            <a:r>
              <a:rPr lang="nb-NO" dirty="0"/>
              <a:t>Avtalt tidspunkt for felles refleksjon</a:t>
            </a:r>
          </a:p>
          <a:p>
            <a:r>
              <a:rPr lang="nb-NO" dirty="0" smtClean="0"/>
              <a:t>Skyggen og den som blir skygget reflekterer felles  over ledelsespraksis. </a:t>
            </a:r>
          </a:p>
          <a:p>
            <a:endParaRPr lang="nb-NO" dirty="0"/>
          </a:p>
          <a:p>
            <a:endParaRPr lang="nb-NO" dirty="0"/>
          </a:p>
        </p:txBody>
      </p:sp>
      <p:sp>
        <p:nvSpPr>
          <p:cNvPr id="7" name="Plassholder for innhold 6"/>
          <p:cNvSpPr>
            <a:spLocks noGrp="1"/>
          </p:cNvSpPr>
          <p:nvPr>
            <p:ph sz="half" idx="2"/>
          </p:nvPr>
        </p:nvSpPr>
        <p:spPr>
          <a:xfrm>
            <a:off x="6096000" y="840509"/>
            <a:ext cx="5181600" cy="4351338"/>
          </a:xfrm>
        </p:spPr>
        <p:txBody>
          <a:bodyPr>
            <a:normAutofit/>
          </a:bodyPr>
          <a:lstStyle/>
          <a:p>
            <a:pPr marL="0" indent="0">
              <a:buNone/>
            </a:pPr>
            <a:r>
              <a:rPr lang="nb-NO" b="1" u="sng" dirty="0" smtClean="0"/>
              <a:t>Hvorfor</a:t>
            </a:r>
          </a:p>
          <a:p>
            <a:r>
              <a:rPr lang="nb-NO" dirty="0" smtClean="0"/>
              <a:t>Dele førstehåndserfaringer som utgangspunkt for felles refleksjon.</a:t>
            </a:r>
          </a:p>
          <a:p>
            <a:r>
              <a:rPr lang="nb-NO" dirty="0" smtClean="0"/>
              <a:t>Kunnskap i handling løftes fram og </a:t>
            </a:r>
            <a:r>
              <a:rPr lang="nb-NO" dirty="0" err="1" smtClean="0"/>
              <a:t>ordsettes</a:t>
            </a:r>
            <a:r>
              <a:rPr lang="nb-NO" dirty="0" smtClean="0"/>
              <a:t>.</a:t>
            </a:r>
          </a:p>
          <a:p>
            <a:r>
              <a:rPr lang="nb-NO" dirty="0" smtClean="0"/>
              <a:t>Innsikt i hva pedagogiske ledere gjør og hva som kjennetegner denne praksisen.</a:t>
            </a:r>
          </a:p>
          <a:p>
            <a:endParaRPr lang="nb-NO" dirty="0" smtClean="0"/>
          </a:p>
          <a:p>
            <a:endParaRPr lang="nb-NO" dirty="0" smtClean="0"/>
          </a:p>
          <a:p>
            <a:endParaRPr lang="nb-NO" dirty="0" smtClean="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8" name="Plassholder for dato 7"/>
          <p:cNvSpPr>
            <a:spLocks noGrp="1"/>
          </p:cNvSpPr>
          <p:nvPr>
            <p:ph type="dt" sz="half" idx="10"/>
          </p:nvPr>
        </p:nvSpPr>
        <p:spPr/>
        <p:txBody>
          <a:bodyPr/>
          <a:lstStyle/>
          <a:p>
            <a:fld id="{FF6F0227-541A-4325-8E5E-465731C90A3F}" type="datetime1">
              <a:rPr lang="en-US" smtClean="0"/>
              <a:pPr/>
              <a:t>2/2/2017</a:t>
            </a:fld>
            <a:endParaRPr lang="nb-NO"/>
          </a:p>
        </p:txBody>
      </p:sp>
    </p:spTree>
    <p:extLst>
      <p:ext uri="{BB962C8B-B14F-4D97-AF65-F5344CB8AC3E}">
        <p14:creationId xmlns="" xmlns:p14="http://schemas.microsoft.com/office/powerpoint/2010/main" val="3821231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 diskusjon: Hvordan kan skygging som metode for lederutvikling benyttes i din barnehage?</a:t>
            </a:r>
            <a:endParaRPr lang="nb-NO" dirty="0"/>
          </a:p>
        </p:txBody>
      </p:sp>
      <p:sp>
        <p:nvSpPr>
          <p:cNvPr id="3" name="Plassholder for innhold 2"/>
          <p:cNvSpPr>
            <a:spLocks noGrp="1"/>
          </p:cNvSpPr>
          <p:nvPr>
            <p:ph idx="1"/>
          </p:nvPr>
        </p:nvSpPr>
        <p:spPr>
          <a:xfrm>
            <a:off x="783005" y="2126457"/>
            <a:ext cx="6273578" cy="3800208"/>
          </a:xfrm>
        </p:spPr>
        <p:txBody>
          <a:bodyPr/>
          <a:lstStyle/>
          <a:p>
            <a:r>
              <a:rPr lang="nb-NO" dirty="0" smtClean="0"/>
              <a:t>Hva tenker dere at skygging som metode kan bidra til?</a:t>
            </a:r>
          </a:p>
          <a:p>
            <a:r>
              <a:rPr lang="nb-NO" dirty="0" smtClean="0"/>
              <a:t>Hva tenker dere at skygging som metode kan utvikle i ledelse?</a:t>
            </a:r>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8F7AE9E1-6769-436E-B3DA-DB156C6F0B82}" type="datetime1">
              <a:rPr lang="en-US" smtClean="0">
                <a:solidFill>
                  <a:srgbClr val="252525"/>
                </a:solidFill>
              </a:rPr>
              <a:pPr/>
              <a:t>2/2/2017</a:t>
            </a:fld>
            <a:endParaRPr lang="nb-NO" dirty="0">
              <a:solidFill>
                <a:srgbClr val="252525"/>
              </a:solidFill>
            </a:endParaRPr>
          </a:p>
        </p:txBody>
      </p:sp>
      <p:pic>
        <p:nvPicPr>
          <p:cNvPr id="6" name="Bilde 5"/>
          <p:cNvPicPr>
            <a:picLocks noChangeAspect="1"/>
          </p:cNvPicPr>
          <p:nvPr/>
        </p:nvPicPr>
        <p:blipFill rotWithShape="1">
          <a:blip r:embed="rId3" cstate="print"/>
          <a:srcRect r="28546"/>
          <a:stretch/>
        </p:blipFill>
        <p:spPr>
          <a:xfrm>
            <a:off x="7639034" y="2126457"/>
            <a:ext cx="3426692" cy="3271302"/>
          </a:xfrm>
          <a:prstGeom prst="rect">
            <a:avLst/>
          </a:prstGeom>
        </p:spPr>
      </p:pic>
    </p:spTree>
    <p:extLst>
      <p:ext uri="{BB962C8B-B14F-4D97-AF65-F5344CB8AC3E}">
        <p14:creationId xmlns="" xmlns:p14="http://schemas.microsoft.com/office/powerpoint/2010/main" val="2573401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Implikasjoner : </a:t>
            </a:r>
            <a:r>
              <a:rPr lang="nb-NO" dirty="0"/>
              <a:t/>
            </a:r>
            <a:br>
              <a:rPr lang="nb-NO" dirty="0"/>
            </a:br>
            <a:endParaRPr lang="nb-NO" dirty="0"/>
          </a:p>
        </p:txBody>
      </p:sp>
      <p:sp>
        <p:nvSpPr>
          <p:cNvPr id="3" name="Plassholder for innhold 2"/>
          <p:cNvSpPr>
            <a:spLocks noGrp="1"/>
          </p:cNvSpPr>
          <p:nvPr>
            <p:ph idx="1"/>
          </p:nvPr>
        </p:nvSpPr>
        <p:spPr/>
        <p:txBody>
          <a:bodyPr>
            <a:normAutofit/>
          </a:bodyPr>
          <a:lstStyle/>
          <a:p>
            <a:r>
              <a:rPr lang="nb-NO" b="1" dirty="0" smtClean="0"/>
              <a:t>Den </a:t>
            </a:r>
            <a:r>
              <a:rPr lang="nb-NO" b="1" dirty="0"/>
              <a:t>pedagogiske lederen må ikke trekkes bort fra avdelingen </a:t>
            </a:r>
            <a:r>
              <a:rPr lang="nb-NO" b="1" dirty="0" smtClean="0"/>
              <a:t>men bruke potensialet i det doble lederarbeidet.</a:t>
            </a:r>
            <a:endParaRPr lang="nb-NO" b="1" dirty="0"/>
          </a:p>
          <a:p>
            <a:r>
              <a:rPr lang="nb-NO" b="1" dirty="0"/>
              <a:t>Løfte fram og utvikle faglig ledelse i det daglige arbeidet.</a:t>
            </a:r>
          </a:p>
          <a:p>
            <a:r>
              <a:rPr lang="nb-NO" b="1" dirty="0" smtClean="0"/>
              <a:t>Sikre samarbeidsarenaer slik at den </a:t>
            </a:r>
            <a:r>
              <a:rPr lang="nb-NO" b="1" dirty="0"/>
              <a:t>pedagogiske lederen </a:t>
            </a:r>
            <a:r>
              <a:rPr lang="nb-NO" b="1" dirty="0" smtClean="0"/>
              <a:t>ikke blir stående alene. </a:t>
            </a:r>
          </a:p>
          <a:p>
            <a:r>
              <a:rPr lang="nb-NO" b="1" dirty="0" smtClean="0"/>
              <a:t>Skygging som metode for lederutvikling</a:t>
            </a:r>
          </a:p>
          <a:p>
            <a:endParaRPr lang="nb-NO" dirty="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7" name="TekstSylinder 6"/>
          <p:cNvSpPr txBox="1"/>
          <p:nvPr/>
        </p:nvSpPr>
        <p:spPr>
          <a:xfrm>
            <a:off x="9512490" y="6141493"/>
            <a:ext cx="2456597" cy="369332"/>
          </a:xfrm>
          <a:prstGeom prst="rect">
            <a:avLst/>
          </a:prstGeom>
          <a:noFill/>
        </p:spPr>
        <p:txBody>
          <a:bodyPr wrap="square" rtlCol="0">
            <a:spAutoFit/>
          </a:bodyPr>
          <a:lstStyle/>
          <a:p>
            <a:r>
              <a:rPr lang="nb-NO" dirty="0" smtClean="0"/>
              <a:t>Foto: Caroline </a:t>
            </a:r>
            <a:r>
              <a:rPr lang="nb-NO" dirty="0" err="1" smtClean="0"/>
              <a:t>Teinum</a:t>
            </a:r>
            <a:endParaRPr lang="nb-NO" dirty="0"/>
          </a:p>
        </p:txBody>
      </p:sp>
      <p:sp>
        <p:nvSpPr>
          <p:cNvPr id="5" name="Plassholder for dato 4"/>
          <p:cNvSpPr>
            <a:spLocks noGrp="1"/>
          </p:cNvSpPr>
          <p:nvPr>
            <p:ph type="dt" sz="half" idx="10"/>
          </p:nvPr>
        </p:nvSpPr>
        <p:spPr/>
        <p:txBody>
          <a:bodyPr/>
          <a:lstStyle/>
          <a:p>
            <a:fld id="{E0E97767-DCCE-4ABF-8467-72B50FF7509D}" type="datetime1">
              <a:rPr lang="en-US" smtClean="0">
                <a:solidFill>
                  <a:srgbClr val="252525"/>
                </a:solidFill>
              </a:rPr>
              <a:pPr/>
              <a:t>2/2/2017</a:t>
            </a:fld>
            <a:endParaRPr lang="nb-NO" dirty="0">
              <a:solidFill>
                <a:srgbClr val="252525"/>
              </a:solidFill>
            </a:endParaRPr>
          </a:p>
        </p:txBody>
      </p:sp>
      <p:sp>
        <p:nvSpPr>
          <p:cNvPr id="8" name="Plassholder for bilde 7"/>
          <p:cNvSpPr>
            <a:spLocks noGrp="1"/>
          </p:cNvSpPr>
          <p:nvPr>
            <p:ph type="pic" sz="quarter" idx="13"/>
          </p:nvPr>
        </p:nvSpPr>
        <p:spPr/>
      </p:sp>
    </p:spTree>
    <p:extLst>
      <p:ext uri="{BB962C8B-B14F-4D97-AF65-F5344CB8AC3E}">
        <p14:creationId xmlns="" xmlns:p14="http://schemas.microsoft.com/office/powerpoint/2010/main" val="2023761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888452" y="559921"/>
            <a:ext cx="10615795" cy="1143000"/>
          </a:xfrm>
        </p:spPr>
        <p:txBody>
          <a:bodyPr/>
          <a:lstStyle/>
          <a:p>
            <a:r>
              <a:rPr lang="nb-NO" dirty="0" smtClean="0"/>
              <a:t>Takk </a:t>
            </a:r>
            <a:r>
              <a:rPr lang="nb-NO" dirty="0" smtClean="0">
                <a:sym typeface="Wingdings" panose="05000000000000000000" pitchFamily="2" charset="2"/>
              </a:rPr>
              <a:t></a:t>
            </a:r>
            <a:endParaRPr lang="nb-NO" dirty="0"/>
          </a:p>
        </p:txBody>
      </p:sp>
      <p:pic>
        <p:nvPicPr>
          <p:cNvPr id="10" name="Plassholder for innhold 9"/>
          <p:cNvPicPr>
            <a:picLocks noGrp="1" noChangeAspect="1"/>
          </p:cNvPicPr>
          <p:nvPr>
            <p:ph idx="1"/>
          </p:nvPr>
        </p:nvPicPr>
        <p:blipFill>
          <a:blip r:embed="rId3" cstate="print"/>
          <a:stretch>
            <a:fillRect/>
          </a:stretch>
        </p:blipFill>
        <p:spPr>
          <a:xfrm>
            <a:off x="7375571" y="923636"/>
            <a:ext cx="4344790" cy="5206482"/>
          </a:xfrm>
          <a:prstGeom prst="rect">
            <a:avLst/>
          </a:prstGeom>
        </p:spPr>
      </p:pic>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2" name="Rektangel 1"/>
          <p:cNvSpPr/>
          <p:nvPr/>
        </p:nvSpPr>
        <p:spPr>
          <a:xfrm>
            <a:off x="618699" y="3048368"/>
            <a:ext cx="6096000" cy="2862322"/>
          </a:xfrm>
          <a:prstGeom prst="rect">
            <a:avLst/>
          </a:prstGeom>
        </p:spPr>
        <p:txBody>
          <a:bodyPr>
            <a:spAutoFit/>
          </a:bodyPr>
          <a:lstStyle/>
          <a:p>
            <a:r>
              <a:rPr lang="nb-NO" dirty="0" err="1">
                <a:solidFill>
                  <a:srgbClr val="252525"/>
                </a:solidFill>
              </a:rPr>
              <a:t>Bøe,M</a:t>
            </a:r>
            <a:r>
              <a:rPr lang="nb-NO" dirty="0">
                <a:solidFill>
                  <a:srgbClr val="252525"/>
                </a:solidFill>
              </a:rPr>
              <a:t>. (2016) </a:t>
            </a:r>
            <a:r>
              <a:rPr lang="nb-NO" i="1" dirty="0">
                <a:solidFill>
                  <a:srgbClr val="252525"/>
                </a:solidFill>
              </a:rPr>
              <a:t>Personalledelse som hybride praksiser. Et kvalitativt og tolkende studie av pedagogiske ledere i barnehagen. </a:t>
            </a:r>
            <a:r>
              <a:rPr lang="nb-NO" dirty="0">
                <a:solidFill>
                  <a:srgbClr val="252525"/>
                </a:solidFill>
              </a:rPr>
              <a:t>(</a:t>
            </a:r>
            <a:r>
              <a:rPr lang="nb-NO" dirty="0" err="1">
                <a:solidFill>
                  <a:srgbClr val="252525"/>
                </a:solidFill>
              </a:rPr>
              <a:t>PhD</a:t>
            </a:r>
            <a:r>
              <a:rPr lang="nb-NO" dirty="0">
                <a:solidFill>
                  <a:srgbClr val="252525"/>
                </a:solidFill>
              </a:rPr>
              <a:t> </a:t>
            </a:r>
            <a:r>
              <a:rPr lang="nb-NO" dirty="0" err="1">
                <a:solidFill>
                  <a:srgbClr val="252525"/>
                </a:solidFill>
              </a:rPr>
              <a:t>Artikkelbasert</a:t>
            </a:r>
            <a:r>
              <a:rPr lang="nb-NO" dirty="0">
                <a:solidFill>
                  <a:srgbClr val="252525"/>
                </a:solidFill>
              </a:rPr>
              <a:t>), Norges teknisk-naturvitenskapelige universitet, Trondheim.   (2016:143)</a:t>
            </a:r>
            <a:br>
              <a:rPr lang="nb-NO" dirty="0">
                <a:solidFill>
                  <a:srgbClr val="252525"/>
                </a:solidFill>
              </a:rPr>
            </a:br>
            <a:r>
              <a:rPr lang="nb-NO" dirty="0">
                <a:solidFill>
                  <a:srgbClr val="252525"/>
                </a:solidFill>
              </a:rPr>
              <a:t/>
            </a:r>
            <a:br>
              <a:rPr lang="nb-NO" dirty="0">
                <a:solidFill>
                  <a:srgbClr val="252525"/>
                </a:solidFill>
              </a:rPr>
            </a:br>
            <a:r>
              <a:rPr lang="nb-NO" b="1" dirty="0">
                <a:solidFill>
                  <a:srgbClr val="252525"/>
                </a:solidFill>
              </a:rPr>
              <a:t/>
            </a:r>
            <a:br>
              <a:rPr lang="nb-NO" b="1" dirty="0">
                <a:solidFill>
                  <a:srgbClr val="252525"/>
                </a:solidFill>
              </a:rPr>
            </a:br>
            <a:r>
              <a:rPr lang="nb-NO" dirty="0">
                <a:solidFill>
                  <a:srgbClr val="252525"/>
                </a:solidFill>
              </a:rPr>
              <a:t>Hognestad, K. (2016). </a:t>
            </a:r>
            <a:r>
              <a:rPr lang="nb-NO" i="1" dirty="0">
                <a:solidFill>
                  <a:srgbClr val="252525"/>
                </a:solidFill>
              </a:rPr>
              <a:t>Pedagogiske lederes kunnskapsledelse som praksis på avdelingen i barnehagen. Et kvalitativt og tolkende skyggestudie.</a:t>
            </a:r>
            <a:r>
              <a:rPr lang="nb-NO" dirty="0">
                <a:solidFill>
                  <a:srgbClr val="252525"/>
                </a:solidFill>
              </a:rPr>
              <a:t> (</a:t>
            </a:r>
            <a:r>
              <a:rPr lang="nb-NO" dirty="0" err="1">
                <a:solidFill>
                  <a:srgbClr val="252525"/>
                </a:solidFill>
              </a:rPr>
              <a:t>PhD</a:t>
            </a:r>
            <a:r>
              <a:rPr lang="nb-NO" dirty="0">
                <a:solidFill>
                  <a:srgbClr val="252525"/>
                </a:solidFill>
              </a:rPr>
              <a:t> </a:t>
            </a:r>
            <a:r>
              <a:rPr lang="nb-NO" dirty="0" err="1">
                <a:solidFill>
                  <a:srgbClr val="252525"/>
                </a:solidFill>
              </a:rPr>
              <a:t>Artikkelbasert</a:t>
            </a:r>
            <a:r>
              <a:rPr lang="nb-NO" dirty="0">
                <a:solidFill>
                  <a:srgbClr val="252525"/>
                </a:solidFill>
              </a:rPr>
              <a:t>), Norges teknisk-naturvitenskapelige universitet, Trondheim.   (2016:137)</a:t>
            </a:r>
            <a:endParaRPr lang="nb-NO" dirty="0"/>
          </a:p>
        </p:txBody>
      </p:sp>
      <p:sp>
        <p:nvSpPr>
          <p:cNvPr id="3" name="Plassholder for dato 2"/>
          <p:cNvSpPr>
            <a:spLocks noGrp="1"/>
          </p:cNvSpPr>
          <p:nvPr>
            <p:ph type="dt" sz="half" idx="10"/>
          </p:nvPr>
        </p:nvSpPr>
        <p:spPr/>
        <p:txBody>
          <a:bodyPr/>
          <a:lstStyle/>
          <a:p>
            <a:fld id="{32F36394-D14A-4297-9F3C-93656BA8FA52}"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160980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Å være barnehagelærer og leder samtidig</a:t>
            </a:r>
          </a:p>
        </p:txBody>
      </p:sp>
      <p:sp>
        <p:nvSpPr>
          <p:cNvPr id="3" name="Plassholder for innhold 2"/>
          <p:cNvSpPr>
            <a:spLocks noGrp="1"/>
          </p:cNvSpPr>
          <p:nvPr>
            <p:ph idx="1"/>
          </p:nvPr>
        </p:nvSpPr>
        <p:spPr/>
        <p:txBody>
          <a:bodyPr/>
          <a:lstStyle/>
          <a:p>
            <a:r>
              <a:rPr lang="nb-NO" dirty="0" smtClean="0"/>
              <a:t>Personalledelseshandlinger er </a:t>
            </a:r>
            <a:r>
              <a:rPr lang="nb-NO" dirty="0"/>
              <a:t>tett sammenvevd med det praktiske og pedagogiske arbeidet som er fordelt mellom </a:t>
            </a:r>
            <a:r>
              <a:rPr lang="nb-NO" dirty="0" smtClean="0"/>
              <a:t>medarbeiderne</a:t>
            </a:r>
          </a:p>
          <a:p>
            <a:endParaRPr lang="nb-NO" dirty="0" smtClean="0"/>
          </a:p>
          <a:p>
            <a:r>
              <a:rPr lang="nb-NO" dirty="0" smtClean="0"/>
              <a:t>Den ikke-planlagte og spontane lederpraksisen trer fram i hverdagsarbeidet på avdelingen</a:t>
            </a:r>
          </a:p>
          <a:p>
            <a:endParaRPr lang="nb-NO" dirty="0" smtClean="0"/>
          </a:p>
          <a:p>
            <a:r>
              <a:rPr lang="nb-NO" dirty="0"/>
              <a:t>Den pedagogiske lederens kunnskap kommer til uttrykk i lederhandlinger.</a:t>
            </a:r>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icture Placeholder 4"/>
          <p:cNvSpPr>
            <a:spLocks noGrp="1"/>
          </p:cNvSpPr>
          <p:nvPr>
            <p:ph type="pic" sz="quarter" idx="13"/>
          </p:nvPr>
        </p:nvSpPr>
        <p:spPr/>
      </p:sp>
      <p:pic>
        <p:nvPicPr>
          <p:cNvPr id="7" name="Picture 6"/>
          <p:cNvPicPr>
            <a:picLocks noChangeAspect="1"/>
          </p:cNvPicPr>
          <p:nvPr/>
        </p:nvPicPr>
        <p:blipFill>
          <a:blip r:embed="rId3" cstate="print"/>
          <a:stretch>
            <a:fillRect/>
          </a:stretch>
        </p:blipFill>
        <p:spPr>
          <a:xfrm>
            <a:off x="6574337" y="1050772"/>
            <a:ext cx="5706351" cy="4523624"/>
          </a:xfrm>
          <a:prstGeom prst="rect">
            <a:avLst/>
          </a:prstGeom>
        </p:spPr>
      </p:pic>
      <p:sp>
        <p:nvSpPr>
          <p:cNvPr id="6" name="Plassholder for dato 5"/>
          <p:cNvSpPr>
            <a:spLocks noGrp="1"/>
          </p:cNvSpPr>
          <p:nvPr>
            <p:ph type="dt" sz="half" idx="10"/>
          </p:nvPr>
        </p:nvSpPr>
        <p:spPr/>
        <p:txBody>
          <a:bodyPr/>
          <a:lstStyle/>
          <a:p>
            <a:fld id="{B4ACD0FA-D46D-4EC5-B50A-17153B97E9B7}"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951491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Den pedagogiske lederens ansvar </a:t>
            </a:r>
            <a:r>
              <a:rPr lang="nb-NO" dirty="0"/>
              <a:t>og </a:t>
            </a:r>
            <a:r>
              <a:rPr lang="nb-NO" dirty="0" smtClean="0"/>
              <a:t>roller</a:t>
            </a:r>
            <a:endParaRPr lang="nb-NO" sz="1600" dirty="0"/>
          </a:p>
        </p:txBody>
      </p:sp>
      <p:sp>
        <p:nvSpPr>
          <p:cNvPr id="3" name="Plassholder for innhold 2"/>
          <p:cNvSpPr>
            <a:spLocks noGrp="1"/>
          </p:cNvSpPr>
          <p:nvPr>
            <p:ph idx="1"/>
          </p:nvPr>
        </p:nvSpPr>
        <p:spPr/>
        <p:txBody>
          <a:bodyPr>
            <a:normAutofit/>
          </a:bodyPr>
          <a:lstStyle/>
          <a:p>
            <a:r>
              <a:rPr lang="nb-NO" dirty="0"/>
              <a:t>Den pedagogiske lederen har ansvar for å iverksette og lede det pedagogiske arbeidet på sin avdeling. Dette betyr at pedagogiske ledere, i tillegg til å lede pedagogisk arbeid med barn, har ansvar for å lede medarbeiderne sine på måter som sørger for at barnehagens mandat oppfylles gjennom det pedagogiske </a:t>
            </a:r>
            <a:r>
              <a:rPr lang="nb-NO" dirty="0" smtClean="0"/>
              <a:t>arbeidet.</a:t>
            </a:r>
          </a:p>
          <a:p>
            <a:endParaRPr lang="nb-NO" dirty="0" smtClean="0"/>
          </a:p>
          <a:p>
            <a:r>
              <a:rPr lang="nb-NO" dirty="0" smtClean="0"/>
              <a:t>«Pedagogisk leder deltar aktivt i det direkte arbeidet med barna, er rollemodell og veileder personalet i  det pedagogiske arbeidet» (</a:t>
            </a:r>
            <a:r>
              <a:rPr lang="nb-NO" sz="1600" dirty="0" smtClean="0"/>
              <a:t>Høringsutkast pr 20.10.216. Ny Rammeplan for barnehagens innhold og oppgaver, s. 18)</a:t>
            </a:r>
            <a:endParaRPr lang="nb-NO" sz="1600" dirty="0"/>
          </a:p>
        </p:txBody>
      </p:sp>
      <p:sp>
        <p:nvSpPr>
          <p:cNvPr id="4" name="Plassholder for bunntekst 3"/>
          <p:cNvSpPr>
            <a:spLocks noGrp="1"/>
          </p:cNvSpPr>
          <p:nvPr>
            <p:ph type="ftr" sz="quarter" idx="11"/>
          </p:nvPr>
        </p:nvSpPr>
        <p:spPr/>
        <p:txBody>
          <a:bodyPr/>
          <a:lstStyle/>
          <a:p>
            <a:r>
              <a:rPr lang="nb-NO" smtClean="0"/>
              <a:t>marit.boe@usn.no          karin.hognestad@usn.no</a:t>
            </a:r>
            <a:endParaRPr lang="nb-NO"/>
          </a:p>
        </p:txBody>
      </p:sp>
      <p:sp>
        <p:nvSpPr>
          <p:cNvPr id="5" name="Plassholder for dato 4"/>
          <p:cNvSpPr>
            <a:spLocks noGrp="1"/>
          </p:cNvSpPr>
          <p:nvPr>
            <p:ph type="dt" sz="half" idx="10"/>
          </p:nvPr>
        </p:nvSpPr>
        <p:spPr/>
        <p:txBody>
          <a:bodyPr/>
          <a:lstStyle/>
          <a:p>
            <a:fld id="{9900A217-376D-4616-BD14-3E64317BD0B3}"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423294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4 ulike ledelsespraksiser </a:t>
            </a:r>
            <a:r>
              <a:rPr lang="nb-NO" sz="1600" dirty="0" smtClean="0"/>
              <a:t>(tilpasset etter </a:t>
            </a:r>
            <a:r>
              <a:rPr lang="nb-NO" sz="1600" dirty="0" err="1" smtClean="0"/>
              <a:t>Tengblad</a:t>
            </a:r>
            <a:r>
              <a:rPr lang="nb-NO" sz="1600" dirty="0" smtClean="0"/>
              <a:t>, 2012)</a:t>
            </a:r>
            <a:endParaRPr lang="nb-NO" sz="1600" dirty="0"/>
          </a:p>
        </p:txBody>
      </p:sp>
      <p:graphicFrame>
        <p:nvGraphicFramePr>
          <p:cNvPr id="4" name="Plassholder for innhold 3"/>
          <p:cNvGraphicFramePr>
            <a:graphicFrameLocks noGrp="1"/>
          </p:cNvGraphicFramePr>
          <p:nvPr>
            <p:ph idx="1"/>
            <p:extLst>
              <p:ext uri="{D42A27DB-BD31-4B8C-83A1-F6EECF244321}">
                <p14:modId xmlns="" xmlns:p14="http://schemas.microsoft.com/office/powerpoint/2010/main" val="3138111596"/>
              </p:ext>
            </p:extLst>
          </p:nvPr>
        </p:nvGraphicFramePr>
        <p:xfrm>
          <a:off x="1923306" y="1889064"/>
          <a:ext cx="8208911" cy="4423947"/>
        </p:xfrm>
        <a:graphic>
          <a:graphicData uri="http://schemas.openxmlformats.org/drawingml/2006/table">
            <a:tbl>
              <a:tblPr firstRow="1" firstCol="1" bandRow="1">
                <a:tableStyleId>{5C22544A-7EE6-4342-B048-85BDC9FD1C3A}</a:tableStyleId>
              </a:tblPr>
              <a:tblGrid>
                <a:gridCol w="2735661"/>
                <a:gridCol w="2736625"/>
                <a:gridCol w="2736625"/>
              </a:tblGrid>
              <a:tr h="536059">
                <a:tc>
                  <a:txBody>
                    <a:bodyPr/>
                    <a:lstStyle/>
                    <a:p>
                      <a:pPr>
                        <a:spcAft>
                          <a:spcPts val="0"/>
                        </a:spcAft>
                      </a:pPr>
                      <a:r>
                        <a:rPr lang="nb-NO" sz="1200" dirty="0">
                          <a:effectLst/>
                        </a:rPr>
                        <a:t>4 typer </a:t>
                      </a:r>
                      <a:r>
                        <a:rPr lang="nb-NO" sz="1200" dirty="0" smtClean="0">
                          <a:effectLst/>
                        </a:rPr>
                        <a:t>ledelsespraksiser</a:t>
                      </a:r>
                      <a:endParaRPr lang="nb-NO" sz="1200" dirty="0">
                        <a:effectLst/>
                      </a:endParaRPr>
                    </a:p>
                  </a:txBody>
                  <a:tcPr marL="68580" marR="68580" marT="0" marB="0"/>
                </a:tc>
                <a:tc>
                  <a:txBody>
                    <a:bodyPr/>
                    <a:lstStyle/>
                    <a:p>
                      <a:pPr>
                        <a:spcAft>
                          <a:spcPts val="0"/>
                        </a:spcAft>
                      </a:pPr>
                      <a:r>
                        <a:rPr lang="nb-NO" sz="1200" dirty="0" smtClean="0">
                          <a:effectLst/>
                        </a:rPr>
                        <a:t>Planlagte aktiviteter</a:t>
                      </a:r>
                      <a:endParaRPr lang="nb-NO" sz="1200" dirty="0">
                        <a:effectLst/>
                        <a:latin typeface="Cambria"/>
                        <a:ea typeface="MS Mincho"/>
                        <a:cs typeface="Times New Roman"/>
                      </a:endParaRPr>
                    </a:p>
                  </a:txBody>
                  <a:tcPr marL="68580" marR="68580" marT="0" marB="0"/>
                </a:tc>
                <a:tc>
                  <a:txBody>
                    <a:bodyPr/>
                    <a:lstStyle/>
                    <a:p>
                      <a:pPr>
                        <a:spcAft>
                          <a:spcPts val="0"/>
                        </a:spcAft>
                      </a:pPr>
                      <a:r>
                        <a:rPr lang="en-US" sz="1200" dirty="0" err="1" smtClean="0">
                          <a:effectLst/>
                        </a:rPr>
                        <a:t>Aktiviteter</a:t>
                      </a:r>
                      <a:r>
                        <a:rPr lang="en-US" sz="1200" dirty="0" smtClean="0">
                          <a:effectLst/>
                        </a:rPr>
                        <a:t> </a:t>
                      </a:r>
                      <a:r>
                        <a:rPr lang="en-US" sz="1200" dirty="0" err="1" smtClean="0">
                          <a:effectLst/>
                        </a:rPr>
                        <a:t>som</a:t>
                      </a:r>
                      <a:r>
                        <a:rPr lang="en-US" sz="1200" dirty="0" smtClean="0">
                          <a:effectLst/>
                        </a:rPr>
                        <a:t> </a:t>
                      </a:r>
                      <a:r>
                        <a:rPr lang="en-US" sz="1200" dirty="0" err="1" smtClean="0">
                          <a:effectLst/>
                        </a:rPr>
                        <a:t>oppstår</a:t>
                      </a:r>
                      <a:r>
                        <a:rPr lang="en-US" sz="1200" dirty="0" smtClean="0">
                          <a:effectLst/>
                        </a:rPr>
                        <a:t> </a:t>
                      </a:r>
                      <a:r>
                        <a:rPr lang="en-US" sz="1200" dirty="0" err="1" smtClean="0">
                          <a:effectLst/>
                        </a:rPr>
                        <a:t>som</a:t>
                      </a:r>
                      <a:r>
                        <a:rPr lang="en-US" sz="1200" dirty="0" smtClean="0">
                          <a:effectLst/>
                        </a:rPr>
                        <a:t> </a:t>
                      </a:r>
                      <a:r>
                        <a:rPr lang="en-US" sz="1200" dirty="0" err="1" smtClean="0">
                          <a:effectLst/>
                        </a:rPr>
                        <a:t>repons</a:t>
                      </a:r>
                      <a:r>
                        <a:rPr lang="en-US" sz="1200" dirty="0" smtClean="0">
                          <a:effectLst/>
                        </a:rPr>
                        <a:t> </a:t>
                      </a:r>
                      <a:r>
                        <a:rPr lang="en-US" sz="1200" dirty="0" err="1" smtClean="0">
                          <a:effectLst/>
                        </a:rPr>
                        <a:t>på</a:t>
                      </a:r>
                      <a:r>
                        <a:rPr lang="en-US" sz="1200" dirty="0" smtClean="0">
                          <a:effectLst/>
                        </a:rPr>
                        <a:t> </a:t>
                      </a:r>
                      <a:r>
                        <a:rPr lang="en-US" sz="1200" dirty="0" err="1" smtClean="0">
                          <a:effectLst/>
                        </a:rPr>
                        <a:t>en</a:t>
                      </a:r>
                      <a:r>
                        <a:rPr lang="en-US" sz="1200" dirty="0" smtClean="0">
                          <a:effectLst/>
                        </a:rPr>
                        <a:t> </a:t>
                      </a:r>
                      <a:r>
                        <a:rPr lang="en-US" sz="1200" dirty="0" err="1" smtClean="0">
                          <a:effectLst/>
                        </a:rPr>
                        <a:t>hendelse</a:t>
                      </a:r>
                      <a:r>
                        <a:rPr lang="en-US" sz="1200" dirty="0" smtClean="0">
                          <a:effectLst/>
                        </a:rPr>
                        <a:t> (</a:t>
                      </a:r>
                      <a:r>
                        <a:rPr lang="en-US" sz="1200" dirty="0" err="1" smtClean="0">
                          <a:effectLst/>
                        </a:rPr>
                        <a:t>ikke-planlagte</a:t>
                      </a:r>
                      <a:r>
                        <a:rPr lang="en-US" sz="1200" dirty="0" smtClean="0">
                          <a:effectLst/>
                        </a:rPr>
                        <a:t> </a:t>
                      </a:r>
                      <a:r>
                        <a:rPr lang="en-US" sz="1200" dirty="0" err="1" smtClean="0">
                          <a:effectLst/>
                        </a:rPr>
                        <a:t>aktiviteter</a:t>
                      </a:r>
                      <a:r>
                        <a:rPr lang="en-US" sz="1200" dirty="0" smtClean="0">
                          <a:effectLst/>
                        </a:rPr>
                        <a:t>)</a:t>
                      </a:r>
                      <a:endParaRPr lang="nb-NO" sz="1200" dirty="0">
                        <a:effectLst/>
                        <a:latin typeface="Cambria"/>
                        <a:ea typeface="MS Mincho"/>
                        <a:cs typeface="Times New Roman"/>
                      </a:endParaRPr>
                    </a:p>
                  </a:txBody>
                  <a:tcPr marL="68580" marR="68580" marT="0" marB="0"/>
                </a:tc>
              </a:tr>
              <a:tr h="1892295">
                <a:tc>
                  <a:txBody>
                    <a:bodyPr/>
                    <a:lstStyle/>
                    <a:p>
                      <a:pPr>
                        <a:spcAft>
                          <a:spcPts val="0"/>
                        </a:spcAft>
                      </a:pPr>
                      <a:r>
                        <a:rPr lang="nb-NO" sz="1200" dirty="0" smtClean="0">
                          <a:effectLst/>
                        </a:rPr>
                        <a:t>Formalisert lederarbeid</a:t>
                      </a:r>
                      <a:endParaRPr lang="nb-NO" sz="1200" dirty="0">
                        <a:effectLst/>
                        <a:latin typeface="Cambria"/>
                        <a:ea typeface="MS Mincho"/>
                        <a:cs typeface="Times New Roman"/>
                      </a:endParaRPr>
                    </a:p>
                  </a:txBody>
                  <a:tcPr marL="68580" marR="68580" marT="0" marB="0"/>
                </a:tc>
                <a:tc>
                  <a:txBody>
                    <a:bodyPr/>
                    <a:lstStyle/>
                    <a:p>
                      <a:pPr>
                        <a:spcAft>
                          <a:spcPts val="0"/>
                        </a:spcAft>
                      </a:pPr>
                      <a:r>
                        <a:rPr lang="nb-NO" sz="1200" dirty="0" smtClean="0">
                          <a:effectLst/>
                        </a:rPr>
                        <a:t>Planlegge,</a:t>
                      </a:r>
                      <a:r>
                        <a:rPr lang="nb-NO" sz="1200" baseline="0" dirty="0" smtClean="0">
                          <a:effectLst/>
                        </a:rPr>
                        <a:t> dokumentere og utvikle pedagogisk arbeid med barn.</a:t>
                      </a:r>
                    </a:p>
                    <a:p>
                      <a:pPr>
                        <a:spcAft>
                          <a:spcPts val="0"/>
                        </a:spcAft>
                      </a:pPr>
                      <a:endParaRPr lang="nb-NO" sz="1200" baseline="0" dirty="0" smtClean="0">
                        <a:effectLst/>
                      </a:endParaRPr>
                    </a:p>
                    <a:p>
                      <a:pPr>
                        <a:spcAft>
                          <a:spcPts val="0"/>
                        </a:spcAft>
                      </a:pPr>
                      <a:endParaRPr lang="nb-NO" sz="1200" baseline="0" dirty="0" smtClean="0">
                        <a:effectLst/>
                      </a:endParaRPr>
                    </a:p>
                    <a:p>
                      <a:pPr>
                        <a:spcAft>
                          <a:spcPts val="0"/>
                        </a:spcAft>
                      </a:pPr>
                      <a:r>
                        <a:rPr lang="nb-NO" sz="1200" baseline="0" dirty="0" smtClean="0">
                          <a:effectLst/>
                        </a:rPr>
                        <a:t>Lede møter</a:t>
                      </a:r>
                    </a:p>
                    <a:p>
                      <a:pPr>
                        <a:spcAft>
                          <a:spcPts val="0"/>
                        </a:spcAft>
                      </a:pPr>
                      <a:r>
                        <a:rPr lang="nb-NO" sz="1200" baseline="0" dirty="0" smtClean="0">
                          <a:effectLst/>
                        </a:rPr>
                        <a:t>Veiledningssamtaler</a:t>
                      </a:r>
                    </a:p>
                    <a:p>
                      <a:pPr>
                        <a:spcAft>
                          <a:spcPts val="0"/>
                        </a:spcAft>
                      </a:pPr>
                      <a:r>
                        <a:rPr lang="nb-NO" sz="1200" baseline="0" dirty="0" smtClean="0">
                          <a:effectLst/>
                        </a:rPr>
                        <a:t>Lede refleksjon på møter</a:t>
                      </a:r>
                    </a:p>
                    <a:p>
                      <a:pPr>
                        <a:spcAft>
                          <a:spcPts val="0"/>
                        </a:spcAft>
                      </a:pPr>
                      <a:r>
                        <a:rPr lang="nb-NO" sz="1200" baseline="0" dirty="0" smtClean="0">
                          <a:effectLst/>
                        </a:rPr>
                        <a:t>Foreldresamtaler</a:t>
                      </a:r>
                    </a:p>
                    <a:p>
                      <a:pPr>
                        <a:spcAft>
                          <a:spcPts val="0"/>
                        </a:spcAft>
                      </a:pPr>
                      <a:endParaRPr lang="nb-NO" sz="1200" dirty="0">
                        <a:effectLst/>
                      </a:endParaRPr>
                    </a:p>
                    <a:p>
                      <a:pPr>
                        <a:spcAft>
                          <a:spcPts val="0"/>
                        </a:spcAft>
                      </a:pPr>
                      <a:r>
                        <a:rPr lang="nb-NO" sz="1200" dirty="0">
                          <a:effectLst/>
                        </a:rPr>
                        <a:t> </a:t>
                      </a:r>
                    </a:p>
                    <a:p>
                      <a:pPr>
                        <a:spcAft>
                          <a:spcPts val="0"/>
                        </a:spcAft>
                      </a:pPr>
                      <a:r>
                        <a:rPr lang="nb-NO" sz="1200" dirty="0">
                          <a:effectLst/>
                        </a:rPr>
                        <a:t> </a:t>
                      </a:r>
                      <a:endParaRPr lang="nb-NO" sz="1200" dirty="0">
                        <a:effectLst/>
                        <a:latin typeface="Cambria"/>
                        <a:ea typeface="MS Mincho"/>
                        <a:cs typeface="Times New Roman"/>
                      </a:endParaRPr>
                    </a:p>
                  </a:txBody>
                  <a:tcPr marL="68580" marR="68580" marT="0" marB="0"/>
                </a:tc>
                <a:tc>
                  <a:txBody>
                    <a:bodyPr/>
                    <a:lstStyle/>
                    <a:p>
                      <a:pPr>
                        <a:spcAft>
                          <a:spcPts val="0"/>
                        </a:spcAft>
                      </a:pPr>
                      <a:r>
                        <a:rPr lang="nb-NO" sz="1200" dirty="0" smtClean="0">
                          <a:effectLst/>
                        </a:rPr>
                        <a:t>Konflikthåndtering</a:t>
                      </a:r>
                    </a:p>
                    <a:p>
                      <a:pPr>
                        <a:spcAft>
                          <a:spcPts val="0"/>
                        </a:spcAft>
                      </a:pPr>
                      <a:r>
                        <a:rPr lang="nb-NO" sz="1200" dirty="0" smtClean="0">
                          <a:effectLst/>
                        </a:rPr>
                        <a:t>Krisehåndtering</a:t>
                      </a:r>
                      <a:r>
                        <a:rPr lang="nb-NO" sz="1200" baseline="0" dirty="0" smtClean="0">
                          <a:effectLst/>
                        </a:rPr>
                        <a:t> på avdelingen</a:t>
                      </a:r>
                    </a:p>
                    <a:p>
                      <a:pPr>
                        <a:spcAft>
                          <a:spcPts val="0"/>
                        </a:spcAft>
                      </a:pPr>
                      <a:endParaRPr lang="nb-NO" sz="1200" baseline="0" dirty="0" smtClean="0">
                        <a:effectLst/>
                      </a:endParaRPr>
                    </a:p>
                    <a:p>
                      <a:pPr>
                        <a:spcAft>
                          <a:spcPts val="0"/>
                        </a:spcAft>
                      </a:pPr>
                      <a:r>
                        <a:rPr lang="nb-NO" sz="1200" baseline="0" dirty="0" smtClean="0">
                          <a:effectLst/>
                        </a:rPr>
                        <a:t>Foreldresamarbeid</a:t>
                      </a:r>
                      <a:endParaRPr lang="nb-NO" sz="1200" dirty="0" smtClean="0">
                        <a:effectLst/>
                      </a:endParaRPr>
                    </a:p>
                    <a:p>
                      <a:pPr>
                        <a:spcAft>
                          <a:spcPts val="0"/>
                        </a:spcAft>
                      </a:pPr>
                      <a:r>
                        <a:rPr lang="nb-NO" sz="1200" dirty="0">
                          <a:effectLst/>
                        </a:rPr>
                        <a:t> </a:t>
                      </a:r>
                    </a:p>
                    <a:p>
                      <a:pPr>
                        <a:spcAft>
                          <a:spcPts val="0"/>
                        </a:spcAft>
                      </a:pPr>
                      <a:r>
                        <a:rPr lang="nb-NO" sz="1200" dirty="0">
                          <a:effectLst/>
                        </a:rPr>
                        <a:t> </a:t>
                      </a:r>
                      <a:endParaRPr lang="nb-NO" sz="1200" strike="sngStrike" dirty="0">
                        <a:effectLst/>
                        <a:latin typeface="Cambria"/>
                        <a:ea typeface="MS Mincho"/>
                        <a:cs typeface="Times New Roman"/>
                      </a:endParaRPr>
                    </a:p>
                  </a:txBody>
                  <a:tcPr marL="68580" marR="68580" marT="0" marB="0"/>
                </a:tc>
              </a:tr>
              <a:tr h="1876208">
                <a:tc>
                  <a:txBody>
                    <a:bodyPr/>
                    <a:lstStyle/>
                    <a:p>
                      <a:pPr>
                        <a:spcAft>
                          <a:spcPts val="0"/>
                        </a:spcAft>
                      </a:pPr>
                      <a:r>
                        <a:rPr lang="nb-NO" sz="1200" dirty="0" smtClean="0">
                          <a:effectLst/>
                        </a:rPr>
                        <a:t>Uformalisert lederarbeid</a:t>
                      </a:r>
                      <a:endParaRPr lang="nb-NO" sz="1200" dirty="0">
                        <a:effectLst/>
                        <a:latin typeface="Cambria"/>
                        <a:ea typeface="MS Mincho"/>
                        <a:cs typeface="Times New Roman"/>
                      </a:endParaRPr>
                    </a:p>
                  </a:txBody>
                  <a:tcPr marL="68580" marR="68580" marT="0" marB="0"/>
                </a:tc>
                <a:tc>
                  <a:txBody>
                    <a:bodyPr/>
                    <a:lstStyle/>
                    <a:p>
                      <a:pPr>
                        <a:spcAft>
                          <a:spcPts val="0"/>
                        </a:spcAft>
                      </a:pPr>
                      <a:r>
                        <a:rPr lang="nb-NO" sz="1200" dirty="0">
                          <a:effectLst/>
                        </a:rPr>
                        <a:t> </a:t>
                      </a:r>
                      <a:r>
                        <a:rPr lang="nb-NO" sz="1200" dirty="0" err="1" smtClean="0">
                          <a:effectLst/>
                        </a:rPr>
                        <a:t>Hverdagsledelse</a:t>
                      </a:r>
                      <a:r>
                        <a:rPr lang="nb-NO" sz="1200" dirty="0" smtClean="0">
                          <a:effectLst/>
                        </a:rPr>
                        <a:t> på avdelingen</a:t>
                      </a:r>
                    </a:p>
                    <a:p>
                      <a:pPr>
                        <a:spcAft>
                          <a:spcPts val="0"/>
                        </a:spcAft>
                      </a:pPr>
                      <a:endParaRPr lang="nb-NO" sz="1200" dirty="0">
                        <a:effectLst/>
                      </a:endParaRPr>
                    </a:p>
                    <a:p>
                      <a:pPr>
                        <a:spcAft>
                          <a:spcPts val="0"/>
                        </a:spcAft>
                      </a:pPr>
                      <a:r>
                        <a:rPr lang="nb-NO" sz="1200" dirty="0">
                          <a:effectLst/>
                        </a:rPr>
                        <a:t>-Vanlige/faste beslutninger, dialog- basert informasjon og utveksling</a:t>
                      </a:r>
                      <a:endParaRPr lang="nb-NO" sz="1200" dirty="0">
                        <a:effectLst/>
                        <a:latin typeface="Cambria"/>
                        <a:ea typeface="MS Mincho"/>
                        <a:cs typeface="Times New Roman"/>
                      </a:endParaRPr>
                    </a:p>
                  </a:txBody>
                  <a:tcPr marL="68580" marR="68580" marT="0" marB="0"/>
                </a:tc>
                <a:tc>
                  <a:txBody>
                    <a:bodyPr/>
                    <a:lstStyle/>
                    <a:p>
                      <a:pPr>
                        <a:spcAft>
                          <a:spcPts val="0"/>
                        </a:spcAft>
                      </a:pPr>
                      <a:r>
                        <a:rPr lang="en-US" sz="1200" dirty="0" err="1" smtClean="0">
                          <a:effectLst/>
                        </a:rPr>
                        <a:t>Uforutsatte</a:t>
                      </a:r>
                      <a:r>
                        <a:rPr lang="en-US" sz="1200" dirty="0" smtClean="0">
                          <a:effectLst/>
                        </a:rPr>
                        <a:t> </a:t>
                      </a:r>
                      <a:r>
                        <a:rPr lang="en-US" sz="1200" dirty="0" err="1" smtClean="0">
                          <a:effectLst/>
                        </a:rPr>
                        <a:t>hendelser</a:t>
                      </a:r>
                      <a:r>
                        <a:rPr lang="en-US" sz="1200" dirty="0" smtClean="0">
                          <a:effectLst/>
                        </a:rPr>
                        <a:t> </a:t>
                      </a:r>
                      <a:r>
                        <a:rPr lang="en-US" sz="1200" dirty="0" err="1" smtClean="0">
                          <a:effectLst/>
                        </a:rPr>
                        <a:t>som</a:t>
                      </a:r>
                      <a:r>
                        <a:rPr lang="en-US" sz="1200" dirty="0" smtClean="0">
                          <a:effectLst/>
                        </a:rPr>
                        <a:t> </a:t>
                      </a:r>
                      <a:r>
                        <a:rPr lang="en-US" sz="1200" dirty="0" err="1" smtClean="0">
                          <a:effectLst/>
                        </a:rPr>
                        <a:t>dukker</a:t>
                      </a:r>
                      <a:r>
                        <a:rPr lang="en-US" sz="1200" dirty="0" smtClean="0">
                          <a:effectLst/>
                        </a:rPr>
                        <a:t> </a:t>
                      </a:r>
                      <a:r>
                        <a:rPr lang="en-US" sz="1200" dirty="0" err="1" smtClean="0">
                          <a:effectLst/>
                        </a:rPr>
                        <a:t>opp</a:t>
                      </a:r>
                      <a:r>
                        <a:rPr lang="en-US" sz="1200" dirty="0" smtClean="0">
                          <a:effectLst/>
                        </a:rPr>
                        <a:t> </a:t>
                      </a:r>
                      <a:r>
                        <a:rPr lang="en-US" sz="1200" dirty="0" err="1" smtClean="0">
                          <a:effectLst/>
                        </a:rPr>
                        <a:t>i</a:t>
                      </a:r>
                      <a:r>
                        <a:rPr lang="en-US" sz="1200" dirty="0" smtClean="0">
                          <a:effectLst/>
                        </a:rPr>
                        <a:t> </a:t>
                      </a:r>
                      <a:r>
                        <a:rPr lang="en-US" sz="1200" dirty="0" err="1" smtClean="0">
                          <a:effectLst/>
                        </a:rPr>
                        <a:t>hverdagsledelse</a:t>
                      </a:r>
                      <a:endParaRPr lang="en-US" sz="1200" dirty="0" smtClean="0">
                        <a:effectLst/>
                      </a:endParaRPr>
                    </a:p>
                    <a:p>
                      <a:pPr>
                        <a:spcAft>
                          <a:spcPts val="0"/>
                        </a:spcAft>
                      </a:pPr>
                      <a:r>
                        <a:rPr lang="en-US" sz="1200" dirty="0">
                          <a:effectLst/>
                        </a:rPr>
                        <a:t> </a:t>
                      </a:r>
                      <a:endParaRPr lang="en-US" sz="1200" dirty="0" smtClean="0">
                        <a:effectLst/>
                      </a:endParaRPr>
                    </a:p>
                    <a:p>
                      <a:pPr>
                        <a:spcAft>
                          <a:spcPts val="0"/>
                        </a:spcAft>
                      </a:pPr>
                      <a:r>
                        <a:rPr lang="nb-NO" sz="1200" dirty="0" smtClean="0">
                          <a:effectLst/>
                        </a:rPr>
                        <a:t>Spontan</a:t>
                      </a:r>
                      <a:r>
                        <a:rPr lang="nb-NO" sz="1200" baseline="0" dirty="0" smtClean="0">
                          <a:effectLst/>
                        </a:rPr>
                        <a:t> faglig utvikling av personal</a:t>
                      </a:r>
                    </a:p>
                    <a:p>
                      <a:pPr>
                        <a:spcAft>
                          <a:spcPts val="0"/>
                        </a:spcAft>
                      </a:pPr>
                      <a:r>
                        <a:rPr lang="nb-NO" sz="1200" baseline="0" dirty="0" smtClean="0">
                          <a:effectLst/>
                        </a:rPr>
                        <a:t>Tilpasse pedagogisk arbeid til enkelt barn og barn i gruppe</a:t>
                      </a:r>
                      <a:endParaRPr lang="nb-NO" sz="1200" dirty="0">
                        <a:effectLst/>
                      </a:endParaRPr>
                    </a:p>
                  </a:txBody>
                  <a:tcPr marL="68580" marR="68580" marT="0" marB="0"/>
                </a:tc>
              </a:tr>
            </a:tbl>
          </a:graphicData>
        </a:graphic>
      </p:graphicFrame>
      <p:sp>
        <p:nvSpPr>
          <p:cNvPr id="3" name="Plassholder for dato 2"/>
          <p:cNvSpPr>
            <a:spLocks noGrp="1"/>
          </p:cNvSpPr>
          <p:nvPr>
            <p:ph type="dt" sz="half" idx="10"/>
          </p:nvPr>
        </p:nvSpPr>
        <p:spPr/>
        <p:txBody>
          <a:bodyPr/>
          <a:lstStyle/>
          <a:p>
            <a:fld id="{0FFC9DDD-5D72-4EC0-BEB9-F18EC1E3076F}" type="datetime1">
              <a:rPr lang="en-US" smtClean="0"/>
              <a:pPr/>
              <a:t>2/2/2017</a:t>
            </a:fld>
            <a:endParaRPr lang="nb-NO"/>
          </a:p>
        </p:txBody>
      </p:sp>
      <p:sp>
        <p:nvSpPr>
          <p:cNvPr id="5" name="Plassholder for bunntekst 4"/>
          <p:cNvSpPr>
            <a:spLocks noGrp="1"/>
          </p:cNvSpPr>
          <p:nvPr>
            <p:ph type="ftr" sz="quarter" idx="11"/>
          </p:nvPr>
        </p:nvSpPr>
        <p:spPr/>
        <p:txBody>
          <a:bodyPr/>
          <a:lstStyle/>
          <a:p>
            <a:r>
              <a:rPr lang="nb-NO" smtClean="0"/>
              <a:t>marit.boe@usn.no          karin.hognestad@usn.no</a:t>
            </a:r>
            <a:endParaRPr lang="nb-NO"/>
          </a:p>
        </p:txBody>
      </p:sp>
    </p:spTree>
    <p:extLst>
      <p:ext uri="{BB962C8B-B14F-4D97-AF65-F5344CB8AC3E}">
        <p14:creationId xmlns="" xmlns:p14="http://schemas.microsoft.com/office/powerpoint/2010/main" val="133953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Skygging som metode:</a:t>
            </a:r>
            <a:endParaRPr lang="nb-NO" dirty="0"/>
          </a:p>
        </p:txBody>
      </p:sp>
      <p:sp>
        <p:nvSpPr>
          <p:cNvPr id="5" name="Plassholder for bilde 4"/>
          <p:cNvSpPr>
            <a:spLocks noGrp="1"/>
          </p:cNvSpPr>
          <p:nvPr>
            <p:ph type="pic" sz="quarter" idx="13"/>
          </p:nvPr>
        </p:nvSpPr>
        <p:spPr/>
      </p:sp>
      <p:pic>
        <p:nvPicPr>
          <p:cNvPr id="4" name="Plassholder for innhold 3"/>
          <p:cNvPicPr>
            <a:picLocks noGrp="1" noChangeAspect="1"/>
          </p:cNvPicPr>
          <p:nvPr>
            <p:ph idx="1"/>
          </p:nvPr>
        </p:nvPicPr>
        <p:blipFill>
          <a:blip r:embed="rId3" cstate="print"/>
          <a:stretch>
            <a:fillRect/>
          </a:stretch>
        </p:blipFill>
        <p:spPr>
          <a:xfrm>
            <a:off x="6930211" y="455500"/>
            <a:ext cx="4994604" cy="5714167"/>
          </a:xfrm>
          <a:prstGeom prst="rect">
            <a:avLst/>
          </a:prstGeom>
        </p:spPr>
      </p:pic>
      <p:sp>
        <p:nvSpPr>
          <p:cNvPr id="6" name="TekstSylinder 5"/>
          <p:cNvSpPr txBox="1"/>
          <p:nvPr/>
        </p:nvSpPr>
        <p:spPr>
          <a:xfrm>
            <a:off x="748478" y="1916400"/>
            <a:ext cx="5458263" cy="4678204"/>
          </a:xfrm>
          <a:prstGeom prst="rect">
            <a:avLst/>
          </a:prstGeom>
          <a:noFill/>
        </p:spPr>
        <p:txBody>
          <a:bodyPr wrap="square" rtlCol="0">
            <a:spAutoFit/>
          </a:bodyPr>
          <a:lstStyle/>
          <a:p>
            <a:r>
              <a:rPr lang="nb-NO" dirty="0"/>
              <a:t>Skygging av erfarne pedagogiske ledere</a:t>
            </a:r>
            <a:r>
              <a:rPr lang="nb-NO" dirty="0" smtClean="0"/>
              <a:t>.</a:t>
            </a:r>
          </a:p>
          <a:p>
            <a:r>
              <a:rPr lang="nb-NO" dirty="0"/>
              <a:t>Å skygge er å følge etter lederne i deres daglige arbeid.</a:t>
            </a:r>
          </a:p>
          <a:p>
            <a:endParaRPr lang="nb-NO" dirty="0"/>
          </a:p>
          <a:p>
            <a:r>
              <a:rPr lang="nb-NO" dirty="0" smtClean="0"/>
              <a:t>Skygging av det dagligdagse personallederarbeidet gjennom:</a:t>
            </a:r>
          </a:p>
          <a:p>
            <a:pPr marL="742950" lvl="1" indent="-285750">
              <a:buFont typeface="Arial" panose="020B0604020202020204" pitchFamily="34" charset="0"/>
              <a:buChar char="•"/>
            </a:pPr>
            <a:r>
              <a:rPr lang="nb-NO" dirty="0" smtClean="0"/>
              <a:t>Video observasjon</a:t>
            </a:r>
          </a:p>
          <a:p>
            <a:pPr marL="742950" lvl="1" indent="-285750">
              <a:buFont typeface="Arial" panose="020B0604020202020204" pitchFamily="34" charset="0"/>
              <a:buChar char="•"/>
            </a:pPr>
            <a:r>
              <a:rPr lang="nb-NO" dirty="0" smtClean="0"/>
              <a:t>Feltnotater</a:t>
            </a:r>
          </a:p>
          <a:p>
            <a:pPr marL="742950" lvl="1" indent="-285750">
              <a:buFont typeface="Arial" panose="020B0604020202020204" pitchFamily="34" charset="0"/>
              <a:buChar char="•"/>
            </a:pPr>
            <a:r>
              <a:rPr lang="nb-NO" dirty="0"/>
              <a:t>V</a:t>
            </a:r>
            <a:r>
              <a:rPr lang="nb-NO" dirty="0" smtClean="0"/>
              <a:t>ise videoklipp slik at lederne kan fortelle om sine faglige begrunnelser og vurderinger</a:t>
            </a:r>
          </a:p>
          <a:p>
            <a:pPr marL="742950" lvl="1" indent="-285750">
              <a:buFont typeface="Arial" panose="020B0604020202020204" pitchFamily="34" charset="0"/>
              <a:buChar char="•"/>
            </a:pPr>
            <a:endParaRPr lang="nb-NO" dirty="0"/>
          </a:p>
          <a:p>
            <a:r>
              <a:rPr lang="en-US" sz="1000" dirty="0"/>
              <a:t>Bøe, M., &amp; Hognestad, K. (</a:t>
            </a:r>
            <a:r>
              <a:rPr lang="en-US" sz="1000" dirty="0" err="1"/>
              <a:t>kommer</a:t>
            </a:r>
            <a:r>
              <a:rPr lang="en-US" sz="1000" dirty="0"/>
              <a:t>). Skygging </a:t>
            </a:r>
            <a:r>
              <a:rPr lang="en-US" sz="1000" dirty="0" err="1"/>
              <a:t>som</a:t>
            </a:r>
            <a:r>
              <a:rPr lang="en-US" sz="1000" dirty="0"/>
              <a:t> </a:t>
            </a:r>
            <a:r>
              <a:rPr lang="en-US" sz="1000" dirty="0" err="1"/>
              <a:t>metode</a:t>
            </a:r>
            <a:r>
              <a:rPr lang="en-US" sz="1000" dirty="0"/>
              <a:t> </a:t>
            </a:r>
            <a:r>
              <a:rPr lang="en-US" sz="1000" dirty="0" smtClean="0"/>
              <a:t>for </a:t>
            </a:r>
            <a:r>
              <a:rPr lang="en-US" sz="1000" dirty="0" err="1" smtClean="0"/>
              <a:t>lederutvikling</a:t>
            </a:r>
            <a:r>
              <a:rPr lang="en-US" sz="1000" dirty="0" smtClean="0"/>
              <a:t> </a:t>
            </a:r>
            <a:r>
              <a:rPr lang="en-US" sz="1000" dirty="0" err="1" smtClean="0"/>
              <a:t>i</a:t>
            </a:r>
            <a:r>
              <a:rPr lang="en-US" sz="1000" dirty="0" smtClean="0"/>
              <a:t> </a:t>
            </a:r>
            <a:r>
              <a:rPr lang="en-US" sz="1000" dirty="0" err="1"/>
              <a:t>barnehagens</a:t>
            </a:r>
            <a:r>
              <a:rPr lang="en-US" sz="1000" dirty="0"/>
              <a:t> </a:t>
            </a:r>
            <a:r>
              <a:rPr lang="en-US" sz="1000" dirty="0" err="1"/>
              <a:t>praksis</a:t>
            </a:r>
            <a:r>
              <a:rPr lang="en-US" sz="1000" dirty="0"/>
              <a:t>. </a:t>
            </a:r>
            <a:r>
              <a:rPr lang="en-US" sz="1000" dirty="0" smtClean="0"/>
              <a:t>I </a:t>
            </a:r>
            <a:r>
              <a:rPr lang="en-US" sz="1000" dirty="0"/>
              <a:t>L. Frers, M. Bøe, &amp; K. Hognestad (Eds.), </a:t>
            </a:r>
            <a:r>
              <a:rPr lang="en-US" sz="1000" i="1" dirty="0" err="1"/>
              <a:t>Læring</a:t>
            </a:r>
            <a:r>
              <a:rPr lang="en-US" sz="1000" i="1" dirty="0"/>
              <a:t> </a:t>
            </a:r>
            <a:r>
              <a:rPr lang="en-US" sz="1000" i="1" dirty="0" err="1"/>
              <a:t>gjennom</a:t>
            </a:r>
            <a:r>
              <a:rPr lang="en-US" sz="1000" i="1" dirty="0"/>
              <a:t> </a:t>
            </a:r>
            <a:r>
              <a:rPr lang="en-US" sz="1000" i="1" dirty="0" err="1"/>
              <a:t>metode</a:t>
            </a:r>
            <a:r>
              <a:rPr lang="en-US" sz="1000" dirty="0"/>
              <a:t>: </a:t>
            </a:r>
            <a:r>
              <a:rPr lang="en-US" sz="1000" dirty="0" err="1"/>
              <a:t>Cappelen</a:t>
            </a:r>
            <a:r>
              <a:rPr lang="en-US" sz="1000" dirty="0"/>
              <a:t> </a:t>
            </a:r>
            <a:r>
              <a:rPr lang="en-US" sz="1000" dirty="0" err="1"/>
              <a:t>Damm</a:t>
            </a:r>
            <a:r>
              <a:rPr lang="en-US" sz="1000" dirty="0" smtClean="0"/>
              <a:t>.</a:t>
            </a:r>
          </a:p>
          <a:p>
            <a:endParaRPr lang="nb-NO" sz="1000" dirty="0"/>
          </a:p>
          <a:p>
            <a:r>
              <a:rPr lang="en-US" sz="1000" dirty="0"/>
              <a:t>Bøe, M., Hognestad, K., &amp; </a:t>
            </a:r>
            <a:r>
              <a:rPr lang="en-US" sz="1000" dirty="0" err="1"/>
              <a:t>Waniganayake</a:t>
            </a:r>
            <a:r>
              <a:rPr lang="en-US" sz="1000" dirty="0"/>
              <a:t>, M. (2016). Qualitative shadowing as a research methodology for exploring early childhood leadership in practice. </a:t>
            </a:r>
            <a:r>
              <a:rPr lang="en-US" sz="1000" i="1" dirty="0"/>
              <a:t>Educational Management Administration &amp; Leadership</a:t>
            </a:r>
            <a:r>
              <a:rPr lang="en-US" sz="1000" dirty="0"/>
              <a:t>. </a:t>
            </a:r>
            <a:r>
              <a:rPr lang="en-US" sz="1000" dirty="0" smtClean="0"/>
              <a:t>doi:10.1177/1741143216636116</a:t>
            </a:r>
          </a:p>
          <a:p>
            <a:endParaRPr lang="nb-NO" sz="1000" dirty="0"/>
          </a:p>
          <a:p>
            <a:r>
              <a:rPr lang="en-US" sz="1000" dirty="0"/>
              <a:t>Hognestad, K., &amp; Bøe, M. (2016). Studying practices of leading - Qualitative shadowing in early childhood research. </a:t>
            </a:r>
            <a:r>
              <a:rPr lang="en-US" sz="1000" i="1" dirty="0"/>
              <a:t>European Early Childhood Education Research Journal, 24</a:t>
            </a:r>
            <a:r>
              <a:rPr lang="en-US" sz="1000" dirty="0"/>
              <a:t>(4). doi:10.1080/1350293X.2016.1189725</a:t>
            </a:r>
            <a:endParaRPr lang="nb-NO" sz="1000" dirty="0"/>
          </a:p>
          <a:p>
            <a:pPr marL="742950" lvl="1" indent="-285750">
              <a:buFont typeface="Arial" panose="020B0604020202020204" pitchFamily="34" charset="0"/>
              <a:buChar char="•"/>
            </a:pPr>
            <a:endParaRPr lang="nb-NO" dirty="0" smtClean="0"/>
          </a:p>
        </p:txBody>
      </p:sp>
      <p:sp>
        <p:nvSpPr>
          <p:cNvPr id="3" name="Plassholder for bunntekst 2"/>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7" name="Plassholder for dato 6"/>
          <p:cNvSpPr>
            <a:spLocks noGrp="1"/>
          </p:cNvSpPr>
          <p:nvPr>
            <p:ph type="dt" sz="half" idx="10"/>
          </p:nvPr>
        </p:nvSpPr>
        <p:spPr/>
        <p:txBody>
          <a:bodyPr/>
          <a:lstStyle/>
          <a:p>
            <a:fld id="{F71A9BB4-D2A1-4B30-A4E2-CFBDA2852823}"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354845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0409" y="2576966"/>
            <a:ext cx="3649623" cy="3384376"/>
          </a:xfrm>
        </p:spPr>
        <p:txBody>
          <a:bodyPr>
            <a:normAutofit fontScale="90000"/>
          </a:bodyPr>
          <a:lstStyle/>
          <a:p>
            <a:r>
              <a:rPr lang="nb-NO" sz="3600" b="0" dirty="0" smtClean="0"/>
              <a:t>Personalleder-</a:t>
            </a:r>
            <a:r>
              <a:rPr lang="nb-NO" sz="3600" b="0" dirty="0"/>
              <a:t/>
            </a:r>
            <a:br>
              <a:rPr lang="nb-NO" sz="3600" b="0" dirty="0"/>
            </a:br>
            <a:r>
              <a:rPr lang="nb-NO" sz="3600" b="0" dirty="0" smtClean="0"/>
              <a:t>oppgaver i det dagligdagse arbeidet på avdelingen</a:t>
            </a:r>
            <a:br>
              <a:rPr lang="nb-NO" sz="3600" b="0" dirty="0" smtClean="0"/>
            </a:br>
            <a:r>
              <a:rPr lang="nb-NO" sz="3600" b="0" dirty="0" smtClean="0"/>
              <a:t/>
            </a:r>
            <a:br>
              <a:rPr lang="nb-NO" sz="3600" b="0" dirty="0" smtClean="0"/>
            </a:br>
            <a:r>
              <a:rPr lang="en-US" sz="1100" b="0" dirty="0" smtClean="0">
                <a:latin typeface="+mn-lt"/>
              </a:rPr>
              <a:t>Bøe</a:t>
            </a:r>
            <a:r>
              <a:rPr lang="en-US" sz="1100" b="0" dirty="0">
                <a:latin typeface="+mn-lt"/>
              </a:rPr>
              <a:t>, </a:t>
            </a:r>
            <a:r>
              <a:rPr lang="en-US" sz="1100" b="0" dirty="0" smtClean="0">
                <a:latin typeface="+mn-lt"/>
              </a:rPr>
              <a:t>M </a:t>
            </a:r>
            <a:r>
              <a:rPr lang="en-US" sz="1100" b="0" dirty="0">
                <a:latin typeface="+mn-lt"/>
              </a:rPr>
              <a:t>&amp; Hognestad, </a:t>
            </a:r>
            <a:r>
              <a:rPr lang="en-US" sz="1100" b="0" dirty="0" smtClean="0">
                <a:latin typeface="+mn-lt"/>
              </a:rPr>
              <a:t>K </a:t>
            </a:r>
            <a:r>
              <a:rPr lang="en-US" sz="1100" b="0" dirty="0">
                <a:latin typeface="+mn-lt"/>
              </a:rPr>
              <a:t>(2015). Directing and facilitating distributed pedagogical leadership: Best practices in early childhood education </a:t>
            </a:r>
            <a:br>
              <a:rPr lang="en-US" sz="1100" b="0" dirty="0">
                <a:latin typeface="+mn-lt"/>
              </a:rPr>
            </a:br>
            <a:r>
              <a:rPr lang="en-US" sz="1100" b="0" i="1" dirty="0">
                <a:latin typeface="+mn-lt"/>
              </a:rPr>
              <a:t>International Journal of Leadership in Education; theory and practice. </a:t>
            </a:r>
            <a:r>
              <a:rPr lang="en-US" sz="1100" b="0" dirty="0">
                <a:latin typeface="+mn-lt"/>
              </a:rPr>
              <a:t/>
            </a:r>
            <a:br>
              <a:rPr lang="en-US" sz="1100" b="0" dirty="0">
                <a:latin typeface="+mn-lt"/>
              </a:rPr>
            </a:br>
            <a:r>
              <a:rPr lang="en-US" sz="1100" b="0" dirty="0" err="1">
                <a:latin typeface="+mn-lt"/>
              </a:rPr>
              <a:t>doi</a:t>
            </a:r>
            <a:r>
              <a:rPr lang="en-US" sz="1100" b="0" dirty="0">
                <a:latin typeface="+mn-lt"/>
              </a:rPr>
              <a:t>: 10.1080/13603124.2015.1059488</a:t>
            </a:r>
            <a:r>
              <a:rPr lang="en-US" sz="3600" b="0" dirty="0"/>
              <a:t/>
            </a:r>
            <a:br>
              <a:rPr lang="en-US" sz="3600" b="0" dirty="0"/>
            </a:br>
            <a:endParaRPr lang="nb-NO" sz="3600" b="0" dirty="0"/>
          </a:p>
        </p:txBody>
      </p:sp>
      <p:sp>
        <p:nvSpPr>
          <p:cNvPr id="7" name="Plassholder for bunntekst 6"/>
          <p:cNvSpPr>
            <a:spLocks noGrp="1"/>
          </p:cNvSpPr>
          <p:nvPr>
            <p:ph type="ftr" sz="quarter" idx="11"/>
          </p:nvPr>
        </p:nvSpPr>
        <p:spPr/>
        <p:txBody>
          <a:bodyPr/>
          <a:lstStyle/>
          <a:p>
            <a:r>
              <a:rPr lang="nb-NO" smtClean="0"/>
              <a:t>marit.boe@usn.no          karin.hognestad@usn.no</a:t>
            </a:r>
            <a:endParaRPr lang="nb-NO"/>
          </a:p>
        </p:txBody>
      </p:sp>
      <p:sp>
        <p:nvSpPr>
          <p:cNvPr id="3" name="Plassholder for dato 2"/>
          <p:cNvSpPr>
            <a:spLocks noGrp="1"/>
          </p:cNvSpPr>
          <p:nvPr>
            <p:ph type="dt" sz="half" idx="10"/>
          </p:nvPr>
        </p:nvSpPr>
        <p:spPr/>
        <p:txBody>
          <a:bodyPr/>
          <a:lstStyle/>
          <a:p>
            <a:fld id="{C9A010D2-4101-4726-B44F-10D143A0D5C9}" type="datetime1">
              <a:rPr lang="en-US" smtClean="0">
                <a:solidFill>
                  <a:srgbClr val="252525"/>
                </a:solidFill>
              </a:rPr>
              <a:pPr/>
              <a:t>2/2/2017</a:t>
            </a:fld>
            <a:endParaRPr lang="nb-NO" dirty="0">
              <a:solidFill>
                <a:srgbClr val="252525"/>
              </a:solidFill>
            </a:endParaRPr>
          </a:p>
        </p:txBody>
      </p:sp>
      <p:pic>
        <p:nvPicPr>
          <p:cNvPr id="11" name="Content Placeholder 10" descr="des 2016 Kakediagram m. navn uten prosent docx.pdf - Adobe Acrobat Reader DC"/>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13694" t="14755" r="18629" b="6471"/>
          <a:stretch/>
        </p:blipFill>
        <p:spPr>
          <a:xfrm>
            <a:off x="4378036" y="623725"/>
            <a:ext cx="7727561" cy="5407621"/>
          </a:xfrm>
        </p:spPr>
      </p:pic>
    </p:spTree>
    <p:extLst>
      <p:ext uri="{BB962C8B-B14F-4D97-AF65-F5344CB8AC3E}">
        <p14:creationId xmlns="" xmlns:p14="http://schemas.microsoft.com/office/powerpoint/2010/main" val="381751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Informasjon</a:t>
            </a:r>
            <a:br>
              <a:rPr lang="nb-NO" dirty="0" smtClean="0"/>
            </a:br>
            <a:r>
              <a:rPr lang="nb-NO" dirty="0" smtClean="0"/>
              <a:t>- </a:t>
            </a:r>
            <a:r>
              <a:rPr lang="nb-NO" dirty="0"/>
              <a:t>d</a:t>
            </a:r>
            <a:r>
              <a:rPr lang="nb-NO" dirty="0" smtClean="0"/>
              <a:t>en pedagogiske lederens ledelse som etisk vurdering</a:t>
            </a:r>
            <a:endParaRPr lang="nb-NO" dirty="0"/>
          </a:p>
        </p:txBody>
      </p:sp>
      <p:sp>
        <p:nvSpPr>
          <p:cNvPr id="3" name="Plassholder for innhold 2"/>
          <p:cNvSpPr>
            <a:spLocks noGrp="1"/>
          </p:cNvSpPr>
          <p:nvPr>
            <p:ph idx="1"/>
          </p:nvPr>
        </p:nvSpPr>
        <p:spPr/>
        <p:txBody>
          <a:bodyPr>
            <a:normAutofit lnSpcReduction="10000"/>
          </a:bodyPr>
          <a:lstStyle/>
          <a:p>
            <a:r>
              <a:rPr lang="nb-NO" dirty="0"/>
              <a:t>Men jeg tenker at da vil ikke overtrampet bli så stort, på en måte, hvis jeg vet at et barn er i en sårbar situasjon.  Når jeg må informere om det til assistenten, så tenker jeg at det er viktig at hun eller han vet, ellers så kan hun eller han da kjøre grensesettingen enda tøffere. Altså, personalet vet at det er viktig med tydelige grenser, at tydelige grenser er viktig for oss på den avdelingen her. </a:t>
            </a:r>
            <a:r>
              <a:rPr lang="nb-NO" b="1" dirty="0"/>
              <a:t>Men så føler jeg at de sitter ikke inne med det i ryggraden, at du føler deg fram på </a:t>
            </a:r>
            <a:r>
              <a:rPr lang="nb-NO" b="1" i="1" dirty="0"/>
              <a:t>når</a:t>
            </a:r>
            <a:r>
              <a:rPr lang="nb-NO" b="1" dirty="0"/>
              <a:t> du må sette tydelige grenser og ikke</a:t>
            </a:r>
            <a:r>
              <a:rPr lang="nb-NO" dirty="0"/>
              <a:t>. </a:t>
            </a:r>
            <a:endParaRPr lang="nb-NO" dirty="0" smtClean="0"/>
          </a:p>
          <a:p>
            <a:r>
              <a:rPr lang="nb-NO" b="1" dirty="0" smtClean="0"/>
              <a:t>Mens </a:t>
            </a:r>
            <a:r>
              <a:rPr lang="nb-NO" b="1" dirty="0"/>
              <a:t>den andre barnehagelæreren på min avdeling, hun vil skjønne det selv</a:t>
            </a:r>
            <a:r>
              <a:rPr lang="nb-NO" dirty="0"/>
              <a:t>, at nei, nå må jeg kanskje tenke meg om, ikke være så hard for eksempel i den påkledningssituasjonen her, kanskje er det noe her. Hun vil tenke det selv, men jeg tenker at assistenten min vil ikke det, for hun vil mest tenke at tydelighet og grenser er viktig. </a:t>
            </a:r>
            <a:endParaRPr lang="nb-NO" dirty="0" smtClean="0"/>
          </a:p>
          <a:p>
            <a:endParaRPr lang="nb-NO" dirty="0" smtClean="0"/>
          </a:p>
          <a:p>
            <a:pPr marL="0" lvl="0" indent="0">
              <a:buNone/>
            </a:pPr>
            <a:r>
              <a:rPr lang="nb-NO" sz="1400" dirty="0">
                <a:solidFill>
                  <a:srgbClr val="252525"/>
                </a:solidFill>
              </a:rPr>
              <a:t>Bøe, M., &amp; Hognestad, K. (2015). «Det krever mye tankevirksomhet for du skal finne det rette øyeblikket» - refleksjon i praksis i personalledelse. </a:t>
            </a:r>
            <a:r>
              <a:rPr lang="nb-NO" sz="1400" i="1" dirty="0">
                <a:solidFill>
                  <a:srgbClr val="252525"/>
                </a:solidFill>
              </a:rPr>
              <a:t>Norsk pedagogisk tidsskrift</a:t>
            </a:r>
            <a:r>
              <a:rPr lang="nb-NO" sz="1400" dirty="0">
                <a:solidFill>
                  <a:srgbClr val="252525"/>
                </a:solidFill>
              </a:rPr>
              <a:t>(5), 351-561.</a:t>
            </a:r>
          </a:p>
          <a:p>
            <a:endParaRPr lang="nb-NO" dirty="0"/>
          </a:p>
        </p:txBody>
      </p:sp>
      <p:sp>
        <p:nvSpPr>
          <p:cNvPr id="4" name="Plassholder for bunntekst 3"/>
          <p:cNvSpPr>
            <a:spLocks noGrp="1"/>
          </p:cNvSpPr>
          <p:nvPr>
            <p:ph type="ftr" sz="quarter" idx="11"/>
          </p:nvPr>
        </p:nvSpPr>
        <p:spPr/>
        <p:txBody>
          <a:bodyPr/>
          <a:lstStyle/>
          <a:p>
            <a:r>
              <a:rPr lang="nb-NO" smtClean="0">
                <a:solidFill>
                  <a:srgbClr val="252525"/>
                </a:solidFill>
              </a:rPr>
              <a:t>marit.boe@usn.no          karin.hognestad@usn.no</a:t>
            </a:r>
            <a:endParaRPr lang="nb-NO">
              <a:solidFill>
                <a:srgbClr val="252525"/>
              </a:solidFill>
            </a:endParaRPr>
          </a:p>
        </p:txBody>
      </p:sp>
      <p:sp>
        <p:nvSpPr>
          <p:cNvPr id="5" name="Plassholder for dato 4"/>
          <p:cNvSpPr>
            <a:spLocks noGrp="1"/>
          </p:cNvSpPr>
          <p:nvPr>
            <p:ph type="dt" sz="half" idx="10"/>
          </p:nvPr>
        </p:nvSpPr>
        <p:spPr/>
        <p:txBody>
          <a:bodyPr/>
          <a:lstStyle/>
          <a:p>
            <a:fld id="{42B65893-2AAB-43FF-9613-E4544346D018}" type="datetime1">
              <a:rPr lang="en-US" smtClean="0">
                <a:solidFill>
                  <a:srgbClr val="252525"/>
                </a:solidFill>
              </a:rPr>
              <a:pPr/>
              <a:t>2/2/2017</a:t>
            </a:fld>
            <a:endParaRPr lang="nb-NO" dirty="0">
              <a:solidFill>
                <a:srgbClr val="252525"/>
              </a:solidFill>
            </a:endParaRPr>
          </a:p>
        </p:txBody>
      </p:sp>
    </p:spTree>
    <p:extLst>
      <p:ext uri="{BB962C8B-B14F-4D97-AF65-F5344CB8AC3E}">
        <p14:creationId xmlns="" xmlns:p14="http://schemas.microsoft.com/office/powerpoint/2010/main" val="2971928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SN Bokmål">
  <a:themeElements>
    <a:clrScheme name="Custom 39">
      <a:dk1>
        <a:srgbClr val="252525"/>
      </a:dk1>
      <a:lt1>
        <a:sysClr val="window" lastClr="FFFFFF"/>
      </a:lt1>
      <a:dk2>
        <a:srgbClr val="7E9492"/>
      </a:dk2>
      <a:lt2>
        <a:srgbClr val="D6E0E3"/>
      </a:lt2>
      <a:accent1>
        <a:srgbClr val="4B4CAD"/>
      </a:accent1>
      <a:accent2>
        <a:srgbClr val="3BAFA2"/>
      </a:accent2>
      <a:accent3>
        <a:srgbClr val="00978A"/>
      </a:accent3>
      <a:accent4>
        <a:srgbClr val="FFD240"/>
      </a:accent4>
      <a:accent5>
        <a:srgbClr val="D64349"/>
      </a:accent5>
      <a:accent6>
        <a:srgbClr val="27B2D0"/>
      </a:accent6>
      <a:hlink>
        <a:srgbClr val="005B9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 - kort" id="{7D1D20C5-6BFA-48F3-8A1D-D77F2F91790B}" vid="{D5979A9F-98C0-4C7C-98FD-1335ABF5937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3804</Words>
  <Application>Microsoft Office PowerPoint</Application>
  <PresentationFormat>Egendefinert</PresentationFormat>
  <Paragraphs>320</Paragraphs>
  <Slides>35</Slides>
  <Notes>27</Notes>
  <HiddenSlides>0</HiddenSlides>
  <MMClips>0</MMClips>
  <ScaleCrop>false</ScaleCrop>
  <HeadingPairs>
    <vt:vector size="4" baseType="variant">
      <vt:variant>
        <vt:lpstr>Tema</vt:lpstr>
      </vt:variant>
      <vt:variant>
        <vt:i4>2</vt:i4>
      </vt:variant>
      <vt:variant>
        <vt:lpstr>Lysbildetitler</vt:lpstr>
      </vt:variant>
      <vt:variant>
        <vt:i4>35</vt:i4>
      </vt:variant>
    </vt:vector>
  </HeadingPairs>
  <TitlesOfParts>
    <vt:vector size="37" baseType="lpstr">
      <vt:lpstr>Office-tema</vt:lpstr>
      <vt:lpstr>HSN Bokmål</vt:lpstr>
      <vt:lpstr>Barnehagelæreren som pedagogisk leder i en kompleks hverdag</vt:lpstr>
      <vt:lpstr>Innhold:</vt:lpstr>
      <vt:lpstr> Det dagligdagse ledelsesarbeidet </vt:lpstr>
      <vt:lpstr>Å være barnehagelærer og leder samtidig</vt:lpstr>
      <vt:lpstr>Den pedagogiske lederens ansvar og roller</vt:lpstr>
      <vt:lpstr>4 ulike ledelsespraksiser (tilpasset etter Tengblad, 2012)</vt:lpstr>
      <vt:lpstr>Skygging som metode:</vt:lpstr>
      <vt:lpstr>Personalleder- oppgaver i det dagligdagse arbeidet på avdelingen  Bøe, M &amp; Hognestad, K (2015). Directing and facilitating distributed pedagogical leadership: Best practices in early childhood education  International Journal of Leadership in Education; theory and practice.  doi: 10.1080/13603124.2015.1059488 </vt:lpstr>
      <vt:lpstr>Informasjon - den pedagogiske lederens ledelse som etisk vurdering</vt:lpstr>
      <vt:lpstr>Korte uformelle møter</vt:lpstr>
      <vt:lpstr>Omsorg og hensyn</vt:lpstr>
      <vt:lpstr>Omsorg  og hensyn som hverdagsledelse</vt:lpstr>
      <vt:lpstr>Ledelse av kunnskapsutvikling - å lede medarbeidere med store kompetanseforskjeller</vt:lpstr>
      <vt:lpstr>Til diskusjon: Hva tenker dere om oppgavefordelingen til den pedagogiske lederen? </vt:lpstr>
      <vt:lpstr>Praksisperspektiv på ledelse</vt:lpstr>
      <vt:lpstr>Den pedagogiske lederens hybride praksiser</vt:lpstr>
      <vt:lpstr>Inkluderende ledelsespraksis</vt:lpstr>
      <vt:lpstr>Dynamisk ledelse</vt:lpstr>
      <vt:lpstr>Faglig ledelsespraksis</vt:lpstr>
      <vt:lpstr>Til diskusjon: Hvordan kan styrer støtte pedagogiske lederes ledelse?</vt:lpstr>
      <vt:lpstr>Kunnskapsledelse som praksis på avdelingen:</vt:lpstr>
      <vt:lpstr>Tilpasning av lederhandlinger:</vt:lpstr>
      <vt:lpstr>4 strategier i Kunnskapsledelse som praksis på avdelingen :</vt:lpstr>
      <vt:lpstr> 1.Spontan faglig veiledning </vt:lpstr>
      <vt:lpstr> 2. Å opptre som rollemodell </vt:lpstr>
      <vt:lpstr>3. Å sette ord på delte førstehåndserfaringer</vt:lpstr>
      <vt:lpstr>4. Å støtte ønskede pedagogiske praksiser</vt:lpstr>
      <vt:lpstr>   </vt:lpstr>
      <vt:lpstr> Til diskusjon: Hvordan kan man utnytte de dagligdagse oppgavene til å utvikle barnehagen som en lærende organisasjon? </vt:lpstr>
      <vt:lpstr>Lederutvikling i praksisfelleskapet</vt:lpstr>
      <vt:lpstr>Erfaringer fra skyggeprosessen</vt:lpstr>
      <vt:lpstr>Lysbilde 32</vt:lpstr>
      <vt:lpstr>Til diskusjon: Hvordan kan skygging som metode for lederutvikling benyttes i din barnehage?</vt:lpstr>
      <vt:lpstr>Implikasjoner :  </vt:lpstr>
      <vt:lpstr>Takk </vt:lpstr>
    </vt:vector>
  </TitlesOfParts>
  <Company>Telemark University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Karin Hognestad</dc:creator>
  <cp:lastModifiedBy>mais</cp:lastModifiedBy>
  <cp:revision>158</cp:revision>
  <cp:lastPrinted>2016-11-09T08:38:56Z</cp:lastPrinted>
  <dcterms:created xsi:type="dcterms:W3CDTF">2016-01-28T09:55:19Z</dcterms:created>
  <dcterms:modified xsi:type="dcterms:W3CDTF">2017-02-02T14:26:16Z</dcterms:modified>
</cp:coreProperties>
</file>